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8" r:id="rId2"/>
  </p:sldMasterIdLst>
  <p:notesMasterIdLst>
    <p:notesMasterId r:id="rId11"/>
  </p:notesMasterIdLst>
  <p:handoutMasterIdLst>
    <p:handoutMasterId r:id="rId12"/>
  </p:handoutMasterIdLst>
  <p:sldIdLst>
    <p:sldId id="1960" r:id="rId3"/>
    <p:sldId id="1926" r:id="rId4"/>
    <p:sldId id="1927" r:id="rId5"/>
    <p:sldId id="1177" r:id="rId6"/>
    <p:sldId id="1178" r:id="rId7"/>
    <p:sldId id="1179" r:id="rId8"/>
    <p:sldId id="1180" r:id="rId9"/>
    <p:sldId id="129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rry ten Kate" initials="KtK" lastIdx="1" clrIdx="0">
    <p:extLst>
      <p:ext uri="{19B8F6BF-5375-455C-9EA6-DF929625EA0E}">
        <p15:presenceInfo xmlns:p15="http://schemas.microsoft.com/office/powerpoint/2012/main" userId="699bd6b92490cd22" providerId="Windows Live"/>
      </p:ext>
    </p:extLst>
  </p:cmAuthor>
  <p:cmAuthor id="2" name="Amrei Von Hase" initials="avh" lastIdx="8" clrIdx="1"/>
  <p:cmAuthor id="3" name="Amrei von Hase" initials="AvH" lastIdx="51" clrIdx="2">
    <p:extLst>
      <p:ext uri="{19B8F6BF-5375-455C-9EA6-DF929625EA0E}">
        <p15:presenceInfo xmlns:p15="http://schemas.microsoft.com/office/powerpoint/2012/main" userId="S-1-5-21-1663678848-3357185033-1859186257-1129" providerId="AD"/>
      </p:ext>
    </p:extLst>
  </p:cmAuthor>
  <p:cmAuthor id="4" name="Kerry ten Kate" initials="KtK [2]" lastIdx="1" clrIdx="3">
    <p:extLst>
      <p:ext uri="{19B8F6BF-5375-455C-9EA6-DF929625EA0E}">
        <p15:presenceInfo xmlns:p15="http://schemas.microsoft.com/office/powerpoint/2012/main" userId="S::ktenkate@forest-trends.org::67650bd9-cb32-4116-a6be-54fa681420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7A32"/>
    <a:srgbClr val="CC0000"/>
    <a:srgbClr val="009999"/>
    <a:srgbClr val="CC6600"/>
    <a:srgbClr val="D183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58" autoAdjust="0"/>
    <p:restoredTop sz="91383" autoAdjust="0"/>
  </p:normalViewPr>
  <p:slideViewPr>
    <p:cSldViewPr snapToGrid="0">
      <p:cViewPr varScale="1">
        <p:scale>
          <a:sx n="78" d="100"/>
          <a:sy n="78" d="100"/>
        </p:scale>
        <p:origin x="212" y="48"/>
      </p:cViewPr>
      <p:guideLst>
        <p:guide orient="horz" pos="2136"/>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47" d="100"/>
          <a:sy n="47" d="100"/>
        </p:scale>
        <p:origin x="2718"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8A64B0-8820-4446-B3FC-6DCE973207B7}" type="datetimeFigureOut">
              <a:rPr lang="en-US" smtClean="0"/>
              <a:t>2/17/2020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6DBFDE-8350-4B9E-8EB9-12048A222405}" type="slidenum">
              <a:rPr lang="en-US" smtClean="0"/>
              <a:t>‹#›</a:t>
            </a:fld>
            <a:endParaRPr lang="en-US"/>
          </a:p>
        </p:txBody>
      </p:sp>
    </p:spTree>
    <p:extLst>
      <p:ext uri="{BB962C8B-B14F-4D97-AF65-F5344CB8AC3E}">
        <p14:creationId xmlns:p14="http://schemas.microsoft.com/office/powerpoint/2010/main" val="108647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402FDA-DE64-40F6-8637-324925CF600C}" type="datetimeFigureOut">
              <a:rPr lang="en-GB" smtClean="0"/>
              <a:t>17/02/2020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DAD05-9F8E-438F-8658-A195C587F6E1}" type="slidenum">
              <a:rPr lang="en-GB" smtClean="0"/>
              <a:t>‹#›</a:t>
            </a:fld>
            <a:endParaRPr lang="en-GB"/>
          </a:p>
        </p:txBody>
      </p:sp>
    </p:spTree>
    <p:extLst>
      <p:ext uri="{BB962C8B-B14F-4D97-AF65-F5344CB8AC3E}">
        <p14:creationId xmlns:p14="http://schemas.microsoft.com/office/powerpoint/2010/main" val="3399442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BDAD05-9F8E-438F-8658-A195C587F6E1}" type="slidenum">
              <a:rPr lang="en-GB" smtClean="0"/>
              <a:t>1</a:t>
            </a:fld>
            <a:endParaRPr lang="en-GB"/>
          </a:p>
        </p:txBody>
      </p:sp>
    </p:spTree>
    <p:extLst>
      <p:ext uri="{BB962C8B-B14F-4D97-AF65-F5344CB8AC3E}">
        <p14:creationId xmlns:p14="http://schemas.microsoft.com/office/powerpoint/2010/main" val="2052087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BDAD05-9F8E-438F-8658-A195C587F6E1}" type="slidenum">
              <a:rPr lang="en-GB" smtClean="0"/>
              <a:t>2</a:t>
            </a:fld>
            <a:endParaRPr lang="en-GB"/>
          </a:p>
        </p:txBody>
      </p:sp>
    </p:spTree>
    <p:extLst>
      <p:ext uri="{BB962C8B-B14F-4D97-AF65-F5344CB8AC3E}">
        <p14:creationId xmlns:p14="http://schemas.microsoft.com/office/powerpoint/2010/main" val="3179824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BDAD05-9F8E-438F-8658-A195C587F6E1}" type="slidenum">
              <a:rPr lang="en-GB" smtClean="0"/>
              <a:t>3</a:t>
            </a:fld>
            <a:endParaRPr lang="en-GB"/>
          </a:p>
        </p:txBody>
      </p:sp>
    </p:spTree>
    <p:extLst>
      <p:ext uri="{BB962C8B-B14F-4D97-AF65-F5344CB8AC3E}">
        <p14:creationId xmlns:p14="http://schemas.microsoft.com/office/powerpoint/2010/main" val="364779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90683D-83F3-CE4B-A1E9-88480F0722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9826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90683D-83F3-CE4B-A1E9-88480F0722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49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MECIE =The decree relating to the compatibility of investments with the environment</a:t>
            </a:r>
          </a:p>
          <a:p>
            <a:pPr lvl="1"/>
            <a:endParaRPr lang="fr-FR" dirty="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90683D-83F3-CE4B-A1E9-88480F0722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289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90683D-83F3-CE4B-A1E9-88480F07229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0298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GB" dirty="0"/>
              <a:t>These systems involve law, policy, scientific and technical guidelines and data, relationships with a variety of stakeholders, and coordination and capacity building in government.  The system needs institutions and tools to help developers apply the mitigation hierarchy, concentrate on effective avoidance measures and find and secure any biodiversity offsets they may need for the long term.  The system can build on suitable elements that may already exist in the country concerned, but where there are gaps, new mechanisms need to be established, and this will take a period of years. </a:t>
            </a:r>
          </a:p>
          <a:p>
            <a:r>
              <a:rPr lang="en-GB" dirty="0"/>
              <a:t>This Overview runs through many of the key issues and points users to a set of different tools and publications.</a:t>
            </a:r>
          </a:p>
        </p:txBody>
      </p:sp>
      <p:sp>
        <p:nvSpPr>
          <p:cNvPr id="4" name="Slide Number Placeholder 3"/>
          <p:cNvSpPr>
            <a:spLocks noGrp="1"/>
          </p:cNvSpPr>
          <p:nvPr>
            <p:ph type="sldNum" sz="quarter" idx="5"/>
          </p:nvPr>
        </p:nvSpPr>
        <p:spPr/>
        <p:txBody>
          <a:bodyPr/>
          <a:lstStyle/>
          <a:p>
            <a:pPr>
              <a:defRPr/>
            </a:pPr>
            <a:fld id="{4DA5C8CC-0FC7-4228-A025-F29CF1BF83A1}"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765269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1"/>
            <a:ext cx="2743200" cy="365125"/>
          </a:xfrm>
          <a:prstGeom prst="rect">
            <a:avLst/>
          </a:prstGeom>
        </p:spPr>
        <p:txBody>
          <a:bodyPr/>
          <a:lstStyle/>
          <a:p>
            <a:endParaRPr lang="fr-FR"/>
          </a:p>
        </p:txBody>
      </p:sp>
    </p:spTree>
    <p:extLst>
      <p:ext uri="{BB962C8B-B14F-4D97-AF65-F5344CB8AC3E}">
        <p14:creationId xmlns:p14="http://schemas.microsoft.com/office/powerpoint/2010/main" val="245372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548944" y="6453336"/>
            <a:ext cx="731632" cy="265380"/>
          </a:xfrm>
        </p:spPr>
        <p:txBody>
          <a:bodyPr/>
          <a:lstStyle>
            <a:lvl1pPr>
              <a:defRPr/>
            </a:lvl1pPr>
          </a:lstStyle>
          <a:p>
            <a:fld id="{909F9C45-E28D-47DF-B52A-7354E6A13CC7}" type="slidenum">
              <a:rPr lang="fr-FR" smtClean="0">
                <a:solidFill>
                  <a:prstClr val="black">
                    <a:tint val="75000"/>
                  </a:prstClr>
                </a:solidFill>
              </a:rPr>
              <a:pPr/>
              <a:t>‹#›</a:t>
            </a:fld>
            <a:endParaRPr lang="fr-FR" dirty="0">
              <a:solidFill>
                <a:prstClr val="black">
                  <a:tint val="75000"/>
                </a:prstClr>
              </a:solidFill>
            </a:endParaRPr>
          </a:p>
        </p:txBody>
      </p:sp>
      <p:sp>
        <p:nvSpPr>
          <p:cNvPr id="2" name="Titre 1"/>
          <p:cNvSpPr>
            <a:spLocks noGrp="1"/>
          </p:cNvSpPr>
          <p:nvPr>
            <p:ph type="title"/>
          </p:nvPr>
        </p:nvSpPr>
        <p:spPr>
          <a:xfrm>
            <a:off x="1295467" y="116632"/>
            <a:ext cx="8064896" cy="576064"/>
          </a:xfrm>
          <a:prstGeom prst="rect">
            <a:avLst/>
          </a:prstGeom>
        </p:spPr>
        <p:txBody>
          <a:bodyPr/>
          <a:lstStyle>
            <a:lvl1pPr>
              <a:defRPr sz="3600" b="1">
                <a:latin typeface="Garamond" panose="02020404030301010803" pitchFamily="18" charset="0"/>
              </a:defRPr>
            </a:lvl1pPr>
          </a:lstStyle>
          <a:p>
            <a:r>
              <a:rPr lang="fr-FR" dirty="0"/>
              <a:t>Modifiez le style du titre</a:t>
            </a:r>
          </a:p>
        </p:txBody>
      </p:sp>
    </p:spTree>
    <p:extLst>
      <p:ext uri="{BB962C8B-B14F-4D97-AF65-F5344CB8AC3E}">
        <p14:creationId xmlns:p14="http://schemas.microsoft.com/office/powerpoint/2010/main" val="4127377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548944" y="6453336"/>
            <a:ext cx="731632" cy="265380"/>
          </a:xfrm>
        </p:spPr>
        <p:txBody>
          <a:bodyPr/>
          <a:lstStyle>
            <a:lvl1pPr>
              <a:defRPr/>
            </a:lvl1pPr>
          </a:lstStyle>
          <a:p>
            <a:fld id="{909F9C45-E28D-47DF-B52A-7354E6A13CC7}" type="slidenum">
              <a:rPr lang="fr-FR" smtClean="0">
                <a:solidFill>
                  <a:prstClr val="black">
                    <a:tint val="75000"/>
                  </a:prstClr>
                </a:solidFill>
              </a:rPr>
              <a:pPr/>
              <a:t>‹#›</a:t>
            </a:fld>
            <a:endParaRPr lang="fr-FR" dirty="0">
              <a:solidFill>
                <a:prstClr val="black">
                  <a:tint val="75000"/>
                </a:prstClr>
              </a:solidFill>
            </a:endParaRPr>
          </a:p>
        </p:txBody>
      </p:sp>
      <p:sp>
        <p:nvSpPr>
          <p:cNvPr id="2" name="Titre 1"/>
          <p:cNvSpPr>
            <a:spLocks noGrp="1"/>
          </p:cNvSpPr>
          <p:nvPr>
            <p:ph type="title"/>
          </p:nvPr>
        </p:nvSpPr>
        <p:spPr>
          <a:xfrm>
            <a:off x="1295467" y="116632"/>
            <a:ext cx="8064896" cy="576064"/>
          </a:xfrm>
          <a:prstGeom prst="rect">
            <a:avLst/>
          </a:prstGeom>
        </p:spPr>
        <p:txBody>
          <a:bodyPr/>
          <a:lstStyle>
            <a:lvl1pPr>
              <a:defRPr sz="3600" b="1">
                <a:latin typeface="Garamond" panose="02020404030301010803" pitchFamily="18" charset="0"/>
              </a:defRPr>
            </a:lvl1pPr>
          </a:lstStyle>
          <a:p>
            <a:r>
              <a:rPr lang="fr-FR" dirty="0"/>
              <a:t>Modifiez le style du titre</a:t>
            </a:r>
          </a:p>
        </p:txBody>
      </p:sp>
    </p:spTree>
    <p:extLst>
      <p:ext uri="{BB962C8B-B14F-4D97-AF65-F5344CB8AC3E}">
        <p14:creationId xmlns:p14="http://schemas.microsoft.com/office/powerpoint/2010/main" val="18487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548944" y="6453336"/>
            <a:ext cx="731632" cy="265380"/>
          </a:xfrm>
        </p:spPr>
        <p:txBody>
          <a:bodyPr/>
          <a:lstStyle>
            <a:lvl1pPr>
              <a:defRPr/>
            </a:lvl1pPr>
          </a:lstStyle>
          <a:p>
            <a:fld id="{909F9C45-E28D-47DF-B52A-7354E6A13CC7}" type="slidenum">
              <a:rPr lang="fr-FR" smtClean="0">
                <a:solidFill>
                  <a:prstClr val="black">
                    <a:tint val="75000"/>
                  </a:prstClr>
                </a:solidFill>
              </a:rPr>
              <a:pPr/>
              <a:t>‹#›</a:t>
            </a:fld>
            <a:endParaRPr lang="fr-FR" dirty="0">
              <a:solidFill>
                <a:prstClr val="black">
                  <a:tint val="75000"/>
                </a:prstClr>
              </a:solidFill>
            </a:endParaRPr>
          </a:p>
        </p:txBody>
      </p:sp>
      <p:sp>
        <p:nvSpPr>
          <p:cNvPr id="2" name="Titre 1"/>
          <p:cNvSpPr>
            <a:spLocks noGrp="1"/>
          </p:cNvSpPr>
          <p:nvPr>
            <p:ph type="title"/>
          </p:nvPr>
        </p:nvSpPr>
        <p:spPr>
          <a:xfrm>
            <a:off x="1295467" y="116632"/>
            <a:ext cx="8064896" cy="576064"/>
          </a:xfrm>
          <a:prstGeom prst="rect">
            <a:avLst/>
          </a:prstGeom>
        </p:spPr>
        <p:txBody>
          <a:bodyPr/>
          <a:lstStyle>
            <a:lvl1pPr>
              <a:defRPr sz="3600" b="1">
                <a:latin typeface="Garamond" panose="02020404030301010803" pitchFamily="18" charset="0"/>
              </a:defRPr>
            </a:lvl1pPr>
          </a:lstStyle>
          <a:p>
            <a:r>
              <a:rPr lang="fr-FR" dirty="0"/>
              <a:t>Modifiez le style du titre</a:t>
            </a:r>
          </a:p>
        </p:txBody>
      </p:sp>
    </p:spTree>
    <p:extLst>
      <p:ext uri="{BB962C8B-B14F-4D97-AF65-F5344CB8AC3E}">
        <p14:creationId xmlns:p14="http://schemas.microsoft.com/office/powerpoint/2010/main" val="26535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548944" y="6453336"/>
            <a:ext cx="731632" cy="265380"/>
          </a:xfrm>
        </p:spPr>
        <p:txBody>
          <a:bodyPr/>
          <a:lstStyle>
            <a:lvl1pPr>
              <a:defRPr/>
            </a:lvl1pPr>
          </a:lstStyle>
          <a:p>
            <a:fld id="{909F9C45-E28D-47DF-B52A-7354E6A13CC7}" type="slidenum">
              <a:rPr lang="fr-FR" smtClean="0">
                <a:solidFill>
                  <a:prstClr val="black">
                    <a:tint val="75000"/>
                  </a:prstClr>
                </a:solidFill>
              </a:rPr>
              <a:pPr/>
              <a:t>‹#›</a:t>
            </a:fld>
            <a:endParaRPr lang="fr-FR" dirty="0">
              <a:solidFill>
                <a:prstClr val="black">
                  <a:tint val="75000"/>
                </a:prstClr>
              </a:solidFill>
            </a:endParaRPr>
          </a:p>
        </p:txBody>
      </p:sp>
      <p:sp>
        <p:nvSpPr>
          <p:cNvPr id="2" name="Titre 1"/>
          <p:cNvSpPr>
            <a:spLocks noGrp="1"/>
          </p:cNvSpPr>
          <p:nvPr>
            <p:ph type="title"/>
          </p:nvPr>
        </p:nvSpPr>
        <p:spPr>
          <a:xfrm>
            <a:off x="1295467" y="116632"/>
            <a:ext cx="8064896" cy="576064"/>
          </a:xfrm>
          <a:prstGeom prst="rect">
            <a:avLst/>
          </a:prstGeom>
        </p:spPr>
        <p:txBody>
          <a:bodyPr/>
          <a:lstStyle>
            <a:lvl1pPr>
              <a:defRPr sz="3600" b="1">
                <a:latin typeface="Garamond" panose="02020404030301010803" pitchFamily="18" charset="0"/>
              </a:defRPr>
            </a:lvl1pPr>
          </a:lstStyle>
          <a:p>
            <a:r>
              <a:rPr lang="fr-FR" dirty="0"/>
              <a:t>Modifiez le style du titre</a:t>
            </a:r>
          </a:p>
        </p:txBody>
      </p:sp>
    </p:spTree>
    <p:extLst>
      <p:ext uri="{BB962C8B-B14F-4D97-AF65-F5344CB8AC3E}">
        <p14:creationId xmlns:p14="http://schemas.microsoft.com/office/powerpoint/2010/main" val="3297853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86620" y="1647833"/>
            <a:ext cx="5416651" cy="4614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801" y="1647833"/>
            <a:ext cx="5416652" cy="4614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228545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5605201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3515922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16296280"/>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45460984"/>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2755830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5" name="Espace réservé du pied de page 4"/>
          <p:cNvSpPr>
            <a:spLocks noGrp="1"/>
          </p:cNvSpPr>
          <p:nvPr>
            <p:ph type="ftr" sz="quarter" idx="11"/>
          </p:nvPr>
        </p:nvSpPr>
        <p:spPr>
          <a:xfrm>
            <a:off x="4038600" y="6356351"/>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1"/>
            <a:ext cx="2743200" cy="365125"/>
          </a:xfrm>
          <a:prstGeom prst="rect">
            <a:avLst/>
          </a:prstGeom>
        </p:spPr>
        <p:txBody>
          <a:bodyPr/>
          <a:lstStyle/>
          <a:p>
            <a:fld id="{3AB0E3E7-4195-4119-9D79-A94E31974CF6}" type="slidenum">
              <a:rPr lang="fr-FR" smtClean="0"/>
              <a:t>‹#›</a:t>
            </a:fld>
            <a:endParaRPr lang="fr-FR"/>
          </a:p>
        </p:txBody>
      </p:sp>
    </p:spTree>
    <p:extLst>
      <p:ext uri="{BB962C8B-B14F-4D97-AF65-F5344CB8AC3E}">
        <p14:creationId xmlns:p14="http://schemas.microsoft.com/office/powerpoint/2010/main" val="4069310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10587457"/>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9140924"/>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05551505"/>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20289545"/>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63647918"/>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5276386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838200" y="6356351"/>
            <a:ext cx="2743200" cy="365125"/>
          </a:xfrm>
          <a:prstGeom prst="rect">
            <a:avLst/>
          </a:prstGeom>
        </p:spPr>
        <p:txBody>
          <a:bodyPr/>
          <a:lstStyle/>
          <a:p>
            <a:endParaRPr lang="fr-FR"/>
          </a:p>
        </p:txBody>
      </p:sp>
      <p:sp>
        <p:nvSpPr>
          <p:cNvPr id="3" name="Espace réservé du pied de page 2"/>
          <p:cNvSpPr>
            <a:spLocks noGrp="1"/>
          </p:cNvSpPr>
          <p:nvPr>
            <p:ph type="ftr" sz="quarter" idx="11"/>
          </p:nvPr>
        </p:nvSpPr>
        <p:spPr>
          <a:xfrm>
            <a:off x="4038600" y="6356351"/>
            <a:ext cx="4114800" cy="365125"/>
          </a:xfrm>
          <a:prstGeom prst="rect">
            <a:avLst/>
          </a:prstGeom>
        </p:spPr>
        <p:txBody>
          <a:bodyPr/>
          <a:lstStyle/>
          <a:p>
            <a:endParaRPr lang="fr-FR" dirty="0"/>
          </a:p>
        </p:txBody>
      </p:sp>
    </p:spTree>
    <p:extLst>
      <p:ext uri="{BB962C8B-B14F-4D97-AF65-F5344CB8AC3E}">
        <p14:creationId xmlns:p14="http://schemas.microsoft.com/office/powerpoint/2010/main" val="60715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a:xfrm>
            <a:off x="838200" y="6356351"/>
            <a:ext cx="2743200" cy="365125"/>
          </a:xfrm>
          <a:prstGeom prst="rect">
            <a:avLst/>
          </a:prstGeom>
        </p:spPr>
        <p:txBody>
          <a:bodyPr/>
          <a:lstStyle/>
          <a:p>
            <a:endParaRPr lang="fr-FR"/>
          </a:p>
        </p:txBody>
      </p:sp>
      <p:sp>
        <p:nvSpPr>
          <p:cNvPr id="6" name="Espace réservé du pied de page 5"/>
          <p:cNvSpPr>
            <a:spLocks noGrp="1"/>
          </p:cNvSpPr>
          <p:nvPr>
            <p:ph type="ftr" sz="quarter" idx="11"/>
          </p:nvPr>
        </p:nvSpPr>
        <p:spPr>
          <a:xfrm>
            <a:off x="4038600" y="6356351"/>
            <a:ext cx="41148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8610600" y="6356351"/>
            <a:ext cx="2743200" cy="365125"/>
          </a:xfrm>
          <a:prstGeom prst="rect">
            <a:avLst/>
          </a:prstGeom>
        </p:spPr>
        <p:txBody>
          <a:bodyPr/>
          <a:lstStyle/>
          <a:p>
            <a:fld id="{3AB0E3E7-4195-4119-9D79-A94E31974CF6}" type="slidenum">
              <a:rPr lang="fr-FR" smtClean="0"/>
              <a:t>‹#›</a:t>
            </a:fld>
            <a:endParaRPr lang="fr-FR"/>
          </a:p>
        </p:txBody>
      </p:sp>
    </p:spTree>
    <p:extLst>
      <p:ext uri="{BB962C8B-B14F-4D97-AF65-F5344CB8AC3E}">
        <p14:creationId xmlns:p14="http://schemas.microsoft.com/office/powerpoint/2010/main" val="286728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a:xfrm>
            <a:off x="838200" y="6356351"/>
            <a:ext cx="2743200" cy="365125"/>
          </a:xfrm>
          <a:prstGeom prst="rect">
            <a:avLst/>
          </a:prstGeom>
        </p:spPr>
        <p:txBody>
          <a:bodyPr/>
          <a:lstStyle/>
          <a:p>
            <a:endParaRPr lang="fr-FR"/>
          </a:p>
        </p:txBody>
      </p:sp>
      <p:sp>
        <p:nvSpPr>
          <p:cNvPr id="6" name="Espace réservé du pied de page 5"/>
          <p:cNvSpPr>
            <a:spLocks noGrp="1"/>
          </p:cNvSpPr>
          <p:nvPr>
            <p:ph type="ftr" sz="quarter" idx="11"/>
          </p:nvPr>
        </p:nvSpPr>
        <p:spPr>
          <a:xfrm>
            <a:off x="4038600" y="6356351"/>
            <a:ext cx="41148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8610600" y="6356351"/>
            <a:ext cx="2743200" cy="365125"/>
          </a:xfrm>
          <a:prstGeom prst="rect">
            <a:avLst/>
          </a:prstGeom>
        </p:spPr>
        <p:txBody>
          <a:bodyPr/>
          <a:lstStyle/>
          <a:p>
            <a:fld id="{3AB0E3E7-4195-4119-9D79-A94E31974CF6}" type="slidenum">
              <a:rPr lang="fr-FR" smtClean="0"/>
              <a:t>‹#›</a:t>
            </a:fld>
            <a:endParaRPr lang="fr-FR"/>
          </a:p>
        </p:txBody>
      </p:sp>
    </p:spTree>
    <p:extLst>
      <p:ext uri="{BB962C8B-B14F-4D97-AF65-F5344CB8AC3E}">
        <p14:creationId xmlns:p14="http://schemas.microsoft.com/office/powerpoint/2010/main" val="208631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1"/>
            <a:ext cx="27432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4038600" y="6356351"/>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1"/>
            <a:ext cx="2743200" cy="365125"/>
          </a:xfrm>
          <a:prstGeom prst="rect">
            <a:avLst/>
          </a:prstGeom>
        </p:spPr>
        <p:txBody>
          <a:bodyPr/>
          <a:lstStyle/>
          <a:p>
            <a:fld id="{3AB0E3E7-4195-4119-9D79-A94E31974CF6}" type="slidenum">
              <a:rPr lang="fr-FR" smtClean="0"/>
              <a:t>‹#›</a:t>
            </a:fld>
            <a:endParaRPr lang="fr-FR"/>
          </a:p>
        </p:txBody>
      </p:sp>
    </p:spTree>
    <p:extLst>
      <p:ext uri="{BB962C8B-B14F-4D97-AF65-F5344CB8AC3E}">
        <p14:creationId xmlns:p14="http://schemas.microsoft.com/office/powerpoint/2010/main" val="3336711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1"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1" y="365125"/>
            <a:ext cx="76835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1"/>
            <a:ext cx="27432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4038600" y="6356351"/>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1"/>
            <a:ext cx="2743200" cy="365125"/>
          </a:xfrm>
          <a:prstGeom prst="rect">
            <a:avLst/>
          </a:prstGeom>
        </p:spPr>
        <p:txBody>
          <a:bodyPr/>
          <a:lstStyle/>
          <a:p>
            <a:fld id="{3AB0E3E7-4195-4119-9D79-A94E31974CF6}" type="slidenum">
              <a:rPr lang="fr-FR" smtClean="0"/>
              <a:t>‹#›</a:t>
            </a:fld>
            <a:endParaRPr lang="fr-FR"/>
          </a:p>
        </p:txBody>
      </p:sp>
    </p:spTree>
    <p:extLst>
      <p:ext uri="{BB962C8B-B14F-4D97-AF65-F5344CB8AC3E}">
        <p14:creationId xmlns:p14="http://schemas.microsoft.com/office/powerpoint/2010/main" val="2967554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548944" y="6453336"/>
            <a:ext cx="731632" cy="265380"/>
          </a:xfrm>
        </p:spPr>
        <p:txBody>
          <a:bodyPr/>
          <a:lstStyle>
            <a:lvl1pPr>
              <a:defRPr/>
            </a:lvl1pPr>
          </a:lstStyle>
          <a:p>
            <a:fld id="{909F9C45-E28D-47DF-B52A-7354E6A13CC7}" type="slidenum">
              <a:rPr lang="fr-FR" smtClean="0">
                <a:solidFill>
                  <a:prstClr val="black">
                    <a:tint val="75000"/>
                  </a:prstClr>
                </a:solidFill>
              </a:rPr>
              <a:pPr/>
              <a:t>‹#›</a:t>
            </a:fld>
            <a:endParaRPr lang="fr-FR" dirty="0">
              <a:solidFill>
                <a:prstClr val="black">
                  <a:tint val="75000"/>
                </a:prstClr>
              </a:solidFill>
            </a:endParaRPr>
          </a:p>
        </p:txBody>
      </p:sp>
      <p:sp>
        <p:nvSpPr>
          <p:cNvPr id="2" name="Titre 1"/>
          <p:cNvSpPr>
            <a:spLocks noGrp="1"/>
          </p:cNvSpPr>
          <p:nvPr>
            <p:ph type="title"/>
          </p:nvPr>
        </p:nvSpPr>
        <p:spPr>
          <a:xfrm>
            <a:off x="1295467" y="116632"/>
            <a:ext cx="8064896" cy="576064"/>
          </a:xfrm>
          <a:prstGeom prst="rect">
            <a:avLst/>
          </a:prstGeom>
        </p:spPr>
        <p:txBody>
          <a:bodyPr/>
          <a:lstStyle>
            <a:lvl1pPr>
              <a:defRPr sz="3600" b="1">
                <a:latin typeface="Garamond" panose="02020404030301010803" pitchFamily="18" charset="0"/>
              </a:defRPr>
            </a:lvl1pPr>
          </a:lstStyle>
          <a:p>
            <a:r>
              <a:rPr lang="fr-FR" dirty="0"/>
              <a:t>Modifiez le style du titre</a:t>
            </a:r>
          </a:p>
        </p:txBody>
      </p:sp>
    </p:spTree>
    <p:extLst>
      <p:ext uri="{BB962C8B-B14F-4D97-AF65-F5344CB8AC3E}">
        <p14:creationId xmlns:p14="http://schemas.microsoft.com/office/powerpoint/2010/main" val="27398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548944" y="6453336"/>
            <a:ext cx="731632" cy="265380"/>
          </a:xfrm>
        </p:spPr>
        <p:txBody>
          <a:bodyPr/>
          <a:lstStyle>
            <a:lvl1pPr>
              <a:defRPr/>
            </a:lvl1pPr>
          </a:lstStyle>
          <a:p>
            <a:fld id="{909F9C45-E28D-47DF-B52A-7354E6A13CC7}" type="slidenum">
              <a:rPr lang="fr-FR" smtClean="0">
                <a:solidFill>
                  <a:prstClr val="black">
                    <a:tint val="75000"/>
                  </a:prstClr>
                </a:solidFill>
              </a:rPr>
              <a:pPr/>
              <a:t>‹#›</a:t>
            </a:fld>
            <a:endParaRPr lang="fr-FR" dirty="0">
              <a:solidFill>
                <a:prstClr val="black">
                  <a:tint val="75000"/>
                </a:prstClr>
              </a:solidFill>
            </a:endParaRPr>
          </a:p>
        </p:txBody>
      </p:sp>
      <p:sp>
        <p:nvSpPr>
          <p:cNvPr id="2" name="Titre 1"/>
          <p:cNvSpPr>
            <a:spLocks noGrp="1"/>
          </p:cNvSpPr>
          <p:nvPr>
            <p:ph type="title"/>
          </p:nvPr>
        </p:nvSpPr>
        <p:spPr>
          <a:xfrm>
            <a:off x="1295467" y="116632"/>
            <a:ext cx="8064896" cy="576064"/>
          </a:xfrm>
          <a:prstGeom prst="rect">
            <a:avLst/>
          </a:prstGeom>
        </p:spPr>
        <p:txBody>
          <a:bodyPr/>
          <a:lstStyle>
            <a:lvl1pPr>
              <a:defRPr sz="3600" b="1">
                <a:latin typeface="Garamond" panose="02020404030301010803" pitchFamily="18" charset="0"/>
              </a:defRPr>
            </a:lvl1pPr>
          </a:lstStyle>
          <a:p>
            <a:r>
              <a:rPr lang="fr-FR" dirty="0"/>
              <a:t>Modifiez le style du titre</a:t>
            </a:r>
          </a:p>
        </p:txBody>
      </p:sp>
    </p:spTree>
    <p:extLst>
      <p:ext uri="{BB962C8B-B14F-4D97-AF65-F5344CB8AC3E}">
        <p14:creationId xmlns:p14="http://schemas.microsoft.com/office/powerpoint/2010/main" val="143753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21" Type="http://schemas.openxmlformats.org/officeDocument/2006/relationships/image" Target="../media/image6.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8.jpeg"/><Relationship Id="rId18" Type="http://schemas.openxmlformats.org/officeDocument/2006/relationships/image" Target="../media/image12.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17" Type="http://schemas.openxmlformats.org/officeDocument/2006/relationships/image" Target="../media/image11.jpeg"/><Relationship Id="rId2" Type="http://schemas.openxmlformats.org/officeDocument/2006/relationships/slideLayout" Target="../slideLayouts/slideLayout16.xml"/><Relationship Id="rId16" Type="http://schemas.openxmlformats.org/officeDocument/2006/relationships/image" Target="../media/image10.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4.png"/><Relationship Id="rId10" Type="http://schemas.openxmlformats.org/officeDocument/2006/relationships/slideLayout" Target="../slideLayouts/slideLayout24.xml"/><Relationship Id="rId19" Type="http://schemas.openxmlformats.org/officeDocument/2006/relationships/image" Target="../media/image13.png"/><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9.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4" name="Slide Number Placeholder 5"/>
          <p:cNvSpPr txBox="1">
            <a:spLocks/>
          </p:cNvSpPr>
          <p:nvPr userDrawn="1"/>
        </p:nvSpPr>
        <p:spPr>
          <a:xfrm>
            <a:off x="10548944" y="6439402"/>
            <a:ext cx="804856" cy="27931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7AE87FF-3012-4A0A-BEF1-7570441C9250}" type="slidenum">
              <a:rPr lang="fr-FR" sz="1200" smtClean="0">
                <a:solidFill>
                  <a:prstClr val="black">
                    <a:tint val="75000"/>
                  </a:prstClr>
                </a:solidFill>
              </a:rPr>
              <a:pPr/>
              <a:t>‹#›</a:t>
            </a:fld>
            <a:endParaRPr lang="fr-FR" sz="1200" dirty="0">
              <a:solidFill>
                <a:prstClr val="black">
                  <a:tint val="75000"/>
                </a:prstClr>
              </a:solidFill>
            </a:endParaRPr>
          </a:p>
        </p:txBody>
      </p:sp>
      <p:sp>
        <p:nvSpPr>
          <p:cNvPr id="25" name="Rectangle 24"/>
          <p:cNvSpPr>
            <a:spLocks noChangeArrowheads="1"/>
          </p:cNvSpPr>
          <p:nvPr userDrawn="1"/>
        </p:nvSpPr>
        <p:spPr bwMode="auto">
          <a:xfrm>
            <a:off x="0" y="-27384"/>
            <a:ext cx="12192000" cy="822960"/>
          </a:xfrm>
          <a:prstGeom prst="rect">
            <a:avLst/>
          </a:prstGeom>
          <a:solidFill>
            <a:schemeClr val="accent6">
              <a:lumMod val="75000"/>
            </a:schemeClr>
          </a:solidFill>
          <a:ln w="19050">
            <a:noFill/>
            <a:miter lim="800000"/>
            <a:headEnd/>
            <a:tailEnd/>
          </a:ln>
        </p:spPr>
        <p:txBody>
          <a:bodyPr wrap="none" anchor="ctr"/>
          <a:lstStyle/>
          <a:p>
            <a:pPr eaLnBrk="0" hangingPunct="0">
              <a:lnSpc>
                <a:spcPct val="105000"/>
              </a:lnSpc>
              <a:spcBef>
                <a:spcPct val="20000"/>
              </a:spcBef>
              <a:defRPr/>
            </a:pPr>
            <a:endParaRPr lang="en-GB" sz="1800" kern="0">
              <a:solidFill>
                <a:srgbClr val="00B050"/>
              </a:solidFill>
            </a:endParaRPr>
          </a:p>
        </p:txBody>
      </p:sp>
      <p:sp>
        <p:nvSpPr>
          <p:cNvPr id="33" name="Rectangle 32"/>
          <p:cNvSpPr/>
          <p:nvPr userDrawn="1"/>
        </p:nvSpPr>
        <p:spPr>
          <a:xfrm>
            <a:off x="9552384" y="79082"/>
            <a:ext cx="2496277" cy="6235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2" name="Espace réservé du titre 1"/>
          <p:cNvSpPr>
            <a:spLocks noGrp="1"/>
          </p:cNvSpPr>
          <p:nvPr>
            <p:ph type="title"/>
          </p:nvPr>
        </p:nvSpPr>
        <p:spPr>
          <a:xfrm>
            <a:off x="1067661" y="145672"/>
            <a:ext cx="8341385" cy="556951"/>
          </a:xfrm>
          <a:prstGeom prst="rect">
            <a:avLst/>
          </a:prstGeom>
        </p:spPr>
        <p:txBody>
          <a:bodyPr vert="horz" lIns="91440" tIns="45720" rIns="91440" bIns="45720" rtlCol="0" anchor="ctr">
            <a:noAutofit/>
          </a:bodyPr>
          <a:lstStyle/>
          <a:p>
            <a:r>
              <a:rPr lang="fr-FR" dirty="0"/>
              <a:t>Modifiez le style du titre</a:t>
            </a:r>
          </a:p>
        </p:txBody>
      </p:sp>
      <p:pic>
        <p:nvPicPr>
          <p:cNvPr id="5" name="Picture 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0037" y="79082"/>
            <a:ext cx="831388" cy="623541"/>
          </a:xfrm>
          <a:prstGeom prst="rect">
            <a:avLst/>
          </a:prstGeom>
        </p:spPr>
      </p:pic>
      <p:grpSp>
        <p:nvGrpSpPr>
          <p:cNvPr id="17" name="Group 16"/>
          <p:cNvGrpSpPr>
            <a:grpSpLocks noChangeAspect="1"/>
          </p:cNvGrpSpPr>
          <p:nvPr userDrawn="1"/>
        </p:nvGrpSpPr>
        <p:grpSpPr>
          <a:xfrm>
            <a:off x="9767361" y="78717"/>
            <a:ext cx="2068231" cy="566167"/>
            <a:chOff x="5364797" y="34608"/>
            <a:chExt cx="2212975" cy="807720"/>
          </a:xfrm>
        </p:grpSpPr>
        <p:pic>
          <p:nvPicPr>
            <p:cNvPr id="18" name="Picture 17" descr="https://pbs.twimg.com/profile_images/1284047522/FT_Logo_small_square_400x400.png"/>
            <p:cNvPicPr>
              <a:picLocks noChangeAspect="1"/>
            </p:cNvPicPr>
            <p:nvPr/>
          </p:nvPicPr>
          <p:blipFill rotWithShape="1">
            <a:blip r:embed="rId17" cstate="print">
              <a:extLst>
                <a:ext uri="{28A0092B-C50C-407E-A947-70E740481C1C}">
                  <a14:useLocalDpi xmlns:a14="http://schemas.microsoft.com/office/drawing/2010/main" val="0"/>
                </a:ext>
              </a:extLst>
            </a:blip>
            <a:srcRect l="10548" r="9159"/>
            <a:stretch/>
          </p:blipFill>
          <p:spPr bwMode="auto">
            <a:xfrm>
              <a:off x="6131242" y="75248"/>
              <a:ext cx="576580" cy="718185"/>
            </a:xfrm>
            <a:prstGeom prst="rect">
              <a:avLst/>
            </a:prstGeom>
            <a:noFill/>
            <a:ln>
              <a:noFill/>
            </a:ln>
          </p:spPr>
        </p:pic>
        <p:pic>
          <p:nvPicPr>
            <p:cNvPr id="19" name="Picture 18" descr="https://lh4.googleusercontent.com/-t990-x0zvus/AAAAAAAAAAI/AAAAAAAADFs/Vhp03ltg5N4/s0-c-k-no-ns/photo.jpg"/>
            <p:cNvPicPr>
              <a:picLocks noChangeAspect="1"/>
            </p:cNvPicPr>
            <p:nvPr/>
          </p:nvPicPr>
          <p:blipFill rotWithShape="1">
            <a:blip r:embed="rId18" cstate="print">
              <a:extLst>
                <a:ext uri="{28A0092B-C50C-407E-A947-70E740481C1C}">
                  <a14:useLocalDpi xmlns:a14="http://schemas.microsoft.com/office/drawing/2010/main" val="0"/>
                </a:ext>
              </a:extLst>
            </a:blip>
            <a:srcRect l="15250" t="7936" r="16335" b="11524"/>
            <a:stretch/>
          </p:blipFill>
          <p:spPr bwMode="auto">
            <a:xfrm>
              <a:off x="5364797" y="34608"/>
              <a:ext cx="681355" cy="791845"/>
            </a:xfrm>
            <a:prstGeom prst="rect">
              <a:avLst/>
            </a:prstGeom>
            <a:noFill/>
            <a:ln>
              <a:noFill/>
            </a:ln>
          </p:spPr>
        </p:pic>
        <p:pic>
          <p:nvPicPr>
            <p:cNvPr id="20" name="Picture 19" descr="../4_communication/0_logos/logo/biotopelogomail.png"/>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785927" y="50483"/>
              <a:ext cx="791845" cy="791845"/>
            </a:xfrm>
            <a:prstGeom prst="rect">
              <a:avLst/>
            </a:prstGeom>
            <a:noFill/>
            <a:ln>
              <a:noFill/>
            </a:ln>
          </p:spPr>
        </p:pic>
      </p:grpSp>
      <p:grpSp>
        <p:nvGrpSpPr>
          <p:cNvPr id="21" name="Group 20"/>
          <p:cNvGrpSpPr>
            <a:grpSpLocks noChangeAspect="1"/>
          </p:cNvGrpSpPr>
          <p:nvPr userDrawn="1"/>
        </p:nvGrpSpPr>
        <p:grpSpPr>
          <a:xfrm>
            <a:off x="92294" y="6329385"/>
            <a:ext cx="2938289" cy="499099"/>
            <a:chOff x="1566227" y="87948"/>
            <a:chExt cx="3496310" cy="791845"/>
          </a:xfrm>
        </p:grpSpPr>
        <p:pic>
          <p:nvPicPr>
            <p:cNvPr id="22" name="Image 3"/>
            <p:cNvPicPr>
              <a:picLocks noChangeAspect="1"/>
            </p:cNvPicPr>
            <p:nvPr/>
          </p:nvPicPr>
          <p:blipFill rotWithShape="1">
            <a:blip r:embed="rId20" cstate="print">
              <a:extLst>
                <a:ext uri="{28A0092B-C50C-407E-A947-70E740481C1C}">
                  <a14:useLocalDpi xmlns:a14="http://schemas.microsoft.com/office/drawing/2010/main" val="0"/>
                </a:ext>
              </a:extLst>
            </a:blip>
            <a:srcRect l="8270" r="10472"/>
            <a:stretch/>
          </p:blipFill>
          <p:spPr>
            <a:xfrm>
              <a:off x="3165157" y="120968"/>
              <a:ext cx="581025" cy="719455"/>
            </a:xfrm>
            <a:prstGeom prst="rect">
              <a:avLst/>
            </a:prstGeom>
          </p:spPr>
        </p:pic>
        <p:pic>
          <p:nvPicPr>
            <p:cNvPr id="23" name="Image 5"/>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3904932" y="122238"/>
              <a:ext cx="1157605" cy="647700"/>
            </a:xfrm>
            <a:prstGeom prst="rect">
              <a:avLst/>
            </a:prstGeom>
          </p:spPr>
        </p:pic>
        <p:pic>
          <p:nvPicPr>
            <p:cNvPr id="26" name="Picture 25" descr="C:\Users\Hugo Rainey\Documents\COMBO Project\Media &amp; Communications\Logos\AFD\image_galleryCAAVZY69.png"/>
            <p:cNvPicPr>
              <a:picLocks noChangeAspect="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1566227" y="87948"/>
              <a:ext cx="1582420" cy="791845"/>
            </a:xfrm>
            <a:prstGeom prst="rect">
              <a:avLst/>
            </a:prstGeom>
            <a:noFill/>
            <a:ln>
              <a:noFill/>
            </a:ln>
          </p:spPr>
        </p:pic>
      </p:grpSp>
    </p:spTree>
    <p:extLst>
      <p:ext uri="{BB962C8B-B14F-4D97-AF65-F5344CB8AC3E}">
        <p14:creationId xmlns:p14="http://schemas.microsoft.com/office/powerpoint/2010/main" val="4085010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2" r:id="rId9"/>
    <p:sldLayoutId id="2147483683" r:id="rId10"/>
    <p:sldLayoutId id="2147483684" r:id="rId11"/>
    <p:sldLayoutId id="2147483685" r:id="rId12"/>
    <p:sldLayoutId id="2147483686" r:id="rId13"/>
    <p:sldLayoutId id="2147483687" r:id="rId14"/>
  </p:sldLayoutIdLst>
  <p:hf sldNum="0" hdr="0" ftr="0" dt="0"/>
  <p:txStyles>
    <p:titleStyle>
      <a:lvl1pPr algn="l" defTabSz="914400" rtl="0" eaLnBrk="1" latinLnBrk="0" hangingPunct="1">
        <a:lnSpc>
          <a:spcPct val="90000"/>
        </a:lnSpc>
        <a:spcBef>
          <a:spcPct val="0"/>
        </a:spcBef>
        <a:buNone/>
        <a:defRPr sz="4000" b="0" kern="1200">
          <a:solidFill>
            <a:schemeClr val="bg1"/>
          </a:solidFill>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2/17/2020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Slide Number Placeholder 5">
            <a:extLst>
              <a:ext uri="{FF2B5EF4-FFF2-40B4-BE49-F238E27FC236}">
                <a16:creationId xmlns:a16="http://schemas.microsoft.com/office/drawing/2014/main" id="{EEA2E753-0B2B-44B2-930B-0A00B3FEF5C7}"/>
              </a:ext>
            </a:extLst>
          </p:cNvPr>
          <p:cNvSpPr txBox="1">
            <a:spLocks/>
          </p:cNvSpPr>
          <p:nvPr userDrawn="1"/>
        </p:nvSpPr>
        <p:spPr>
          <a:xfrm>
            <a:off x="10548944" y="6439402"/>
            <a:ext cx="804856" cy="27931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7AE87FF-3012-4A0A-BEF1-7570441C9250}" type="slidenum">
              <a:rPr lang="fr-FR" sz="1200" smtClean="0">
                <a:solidFill>
                  <a:prstClr val="black">
                    <a:tint val="75000"/>
                  </a:prstClr>
                </a:solidFill>
              </a:rPr>
              <a:pPr/>
              <a:t>‹#›</a:t>
            </a:fld>
            <a:endParaRPr lang="fr-FR" sz="1200" dirty="0">
              <a:solidFill>
                <a:prstClr val="black">
                  <a:tint val="75000"/>
                </a:prstClr>
              </a:solidFill>
            </a:endParaRPr>
          </a:p>
        </p:txBody>
      </p:sp>
      <p:sp>
        <p:nvSpPr>
          <p:cNvPr id="8" name="Rectangle 7">
            <a:extLst>
              <a:ext uri="{FF2B5EF4-FFF2-40B4-BE49-F238E27FC236}">
                <a16:creationId xmlns:a16="http://schemas.microsoft.com/office/drawing/2014/main" id="{2324E298-72CD-450B-8436-1C1B1ABA12F0}"/>
              </a:ext>
            </a:extLst>
          </p:cNvPr>
          <p:cNvSpPr>
            <a:spLocks noChangeArrowheads="1"/>
          </p:cNvSpPr>
          <p:nvPr userDrawn="1"/>
        </p:nvSpPr>
        <p:spPr bwMode="auto">
          <a:xfrm>
            <a:off x="0" y="-27384"/>
            <a:ext cx="12192000" cy="822960"/>
          </a:xfrm>
          <a:prstGeom prst="rect">
            <a:avLst/>
          </a:prstGeom>
          <a:solidFill>
            <a:schemeClr val="accent6">
              <a:lumMod val="75000"/>
            </a:schemeClr>
          </a:solidFill>
          <a:ln w="19050">
            <a:noFill/>
            <a:miter lim="800000"/>
            <a:headEnd/>
            <a:tailEnd/>
          </a:ln>
        </p:spPr>
        <p:txBody>
          <a:bodyPr wrap="none" anchor="ctr"/>
          <a:lstStyle/>
          <a:p>
            <a:pPr eaLnBrk="0" hangingPunct="0">
              <a:lnSpc>
                <a:spcPct val="105000"/>
              </a:lnSpc>
              <a:spcBef>
                <a:spcPct val="20000"/>
              </a:spcBef>
              <a:defRPr/>
            </a:pPr>
            <a:endParaRPr lang="en-GB" sz="1800" kern="0">
              <a:solidFill>
                <a:srgbClr val="00B050"/>
              </a:solidFill>
            </a:endParaRPr>
          </a:p>
        </p:txBody>
      </p:sp>
      <p:pic>
        <p:nvPicPr>
          <p:cNvPr id="20" name="Picture 19">
            <a:extLst>
              <a:ext uri="{FF2B5EF4-FFF2-40B4-BE49-F238E27FC236}">
                <a16:creationId xmlns:a16="http://schemas.microsoft.com/office/drawing/2014/main" id="{2B9519DC-30F0-45C2-B6EC-314EFD2EF7E5}"/>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2294" y="79082"/>
            <a:ext cx="623541" cy="623541"/>
          </a:xfrm>
          <a:prstGeom prst="rect">
            <a:avLst/>
          </a:prstGeom>
        </p:spPr>
      </p:pic>
      <p:grpSp>
        <p:nvGrpSpPr>
          <p:cNvPr id="25" name="Group 24">
            <a:extLst>
              <a:ext uri="{FF2B5EF4-FFF2-40B4-BE49-F238E27FC236}">
                <a16:creationId xmlns:a16="http://schemas.microsoft.com/office/drawing/2014/main" id="{DB2EF246-FC36-4221-B181-7482C86BA41B}"/>
              </a:ext>
            </a:extLst>
          </p:cNvPr>
          <p:cNvGrpSpPr/>
          <p:nvPr userDrawn="1"/>
        </p:nvGrpSpPr>
        <p:grpSpPr>
          <a:xfrm>
            <a:off x="10215158" y="79082"/>
            <a:ext cx="1854927" cy="631903"/>
            <a:chOff x="9875520" y="79082"/>
            <a:chExt cx="1854927" cy="631903"/>
          </a:xfrm>
        </p:grpSpPr>
        <p:sp>
          <p:nvSpPr>
            <p:cNvPr id="9" name="Rectangle 8">
              <a:extLst>
                <a:ext uri="{FF2B5EF4-FFF2-40B4-BE49-F238E27FC236}">
                  <a16:creationId xmlns:a16="http://schemas.microsoft.com/office/drawing/2014/main" id="{AC1501C8-AC5B-49C4-8843-DE12951DFD43}"/>
                </a:ext>
              </a:extLst>
            </p:cNvPr>
            <p:cNvSpPr/>
            <p:nvPr userDrawn="1"/>
          </p:nvSpPr>
          <p:spPr>
            <a:xfrm>
              <a:off x="9875521" y="79082"/>
              <a:ext cx="1854926" cy="6235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21" name="Group 20">
              <a:extLst>
                <a:ext uri="{FF2B5EF4-FFF2-40B4-BE49-F238E27FC236}">
                  <a16:creationId xmlns:a16="http://schemas.microsoft.com/office/drawing/2014/main" id="{9E6204AA-F7ED-45BA-9987-81C74FB357FE}"/>
                </a:ext>
              </a:extLst>
            </p:cNvPr>
            <p:cNvGrpSpPr>
              <a:grpSpLocks noChangeAspect="1"/>
            </p:cNvGrpSpPr>
            <p:nvPr userDrawn="1"/>
          </p:nvGrpSpPr>
          <p:grpSpPr>
            <a:xfrm>
              <a:off x="9875520" y="86684"/>
              <a:ext cx="1854926" cy="624301"/>
              <a:chOff x="2483768" y="1737508"/>
              <a:chExt cx="2830071" cy="952501"/>
            </a:xfrm>
          </p:grpSpPr>
          <p:pic>
            <p:nvPicPr>
              <p:cNvPr id="22" name="Picture 21">
                <a:extLst>
                  <a:ext uri="{FF2B5EF4-FFF2-40B4-BE49-F238E27FC236}">
                    <a16:creationId xmlns:a16="http://schemas.microsoft.com/office/drawing/2014/main" id="{EF087B1B-7B33-4495-BBBD-1DF8C6F0000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483768" y="1744880"/>
                <a:ext cx="936104" cy="936104"/>
              </a:xfrm>
              <a:prstGeom prst="rect">
                <a:avLst/>
              </a:prstGeom>
            </p:spPr>
          </p:pic>
          <p:pic>
            <p:nvPicPr>
              <p:cNvPr id="23" name="Picture 22">
                <a:extLst>
                  <a:ext uri="{FF2B5EF4-FFF2-40B4-BE49-F238E27FC236}">
                    <a16:creationId xmlns:a16="http://schemas.microsoft.com/office/drawing/2014/main" id="{7F9C8ABD-FFC7-440A-88F0-B33FF53CE991}"/>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531127" y="1737508"/>
                <a:ext cx="952500" cy="952501"/>
              </a:xfrm>
              <a:prstGeom prst="rect">
                <a:avLst/>
              </a:prstGeom>
            </p:spPr>
          </p:pic>
          <p:pic>
            <p:nvPicPr>
              <p:cNvPr id="24" name="Picture 23">
                <a:extLst>
                  <a:ext uri="{FF2B5EF4-FFF2-40B4-BE49-F238E27FC236}">
                    <a16:creationId xmlns:a16="http://schemas.microsoft.com/office/drawing/2014/main" id="{1FA8E6BF-A56C-449B-A9B0-332694856440}"/>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644008" y="1814578"/>
                <a:ext cx="669831" cy="805408"/>
              </a:xfrm>
              <a:prstGeom prst="rect">
                <a:avLst/>
              </a:prstGeom>
            </p:spPr>
          </p:pic>
        </p:grpSp>
      </p:grpSp>
      <p:grpSp>
        <p:nvGrpSpPr>
          <p:cNvPr id="27" name="Group 26">
            <a:extLst>
              <a:ext uri="{FF2B5EF4-FFF2-40B4-BE49-F238E27FC236}">
                <a16:creationId xmlns:a16="http://schemas.microsoft.com/office/drawing/2014/main" id="{4BDA8A6E-7364-4707-A8BB-273E79DF6C1B}"/>
              </a:ext>
            </a:extLst>
          </p:cNvPr>
          <p:cNvGrpSpPr>
            <a:grpSpLocks noChangeAspect="1"/>
          </p:cNvGrpSpPr>
          <p:nvPr userDrawn="1"/>
        </p:nvGrpSpPr>
        <p:grpSpPr>
          <a:xfrm>
            <a:off x="92295" y="6153841"/>
            <a:ext cx="2494152" cy="564876"/>
            <a:chOff x="1566227" y="87948"/>
            <a:chExt cx="3496310" cy="791845"/>
          </a:xfrm>
        </p:grpSpPr>
        <p:pic>
          <p:nvPicPr>
            <p:cNvPr id="28" name="Image 3">
              <a:extLst>
                <a:ext uri="{FF2B5EF4-FFF2-40B4-BE49-F238E27FC236}">
                  <a16:creationId xmlns:a16="http://schemas.microsoft.com/office/drawing/2014/main" id="{800B7ECD-0DA9-42F9-98FC-FE74C8B035F7}"/>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l="8270" r="10472"/>
            <a:stretch/>
          </p:blipFill>
          <p:spPr>
            <a:xfrm>
              <a:off x="3165157" y="120968"/>
              <a:ext cx="581025" cy="719455"/>
            </a:xfrm>
            <a:prstGeom prst="rect">
              <a:avLst/>
            </a:prstGeom>
          </p:spPr>
        </p:pic>
        <p:pic>
          <p:nvPicPr>
            <p:cNvPr id="29" name="Image 5">
              <a:extLst>
                <a:ext uri="{FF2B5EF4-FFF2-40B4-BE49-F238E27FC236}">
                  <a16:creationId xmlns:a16="http://schemas.microsoft.com/office/drawing/2014/main" id="{BBCDD92C-052E-41A1-8EE9-A411666F7A7E}"/>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904932" y="122238"/>
              <a:ext cx="1157605" cy="647700"/>
            </a:xfrm>
            <a:prstGeom prst="rect">
              <a:avLst/>
            </a:prstGeom>
          </p:spPr>
        </p:pic>
        <p:pic>
          <p:nvPicPr>
            <p:cNvPr id="30" name="Picture 29" descr="C:\Users\Hugo Rainey\Documents\COMBO Project\Media &amp; Communications\Logos\AFD\image_galleryCAAVZY69.png">
              <a:extLst>
                <a:ext uri="{FF2B5EF4-FFF2-40B4-BE49-F238E27FC236}">
                  <a16:creationId xmlns:a16="http://schemas.microsoft.com/office/drawing/2014/main" id="{C3544411-068D-4222-B208-DB44E221D440}"/>
                </a:ext>
              </a:extLst>
            </p:cNvPr>
            <p:cNvPicPr>
              <a:picLocks noChangeAspect="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566227" y="87948"/>
              <a:ext cx="1582420" cy="791845"/>
            </a:xfrm>
            <a:prstGeom prst="rect">
              <a:avLst/>
            </a:prstGeom>
            <a:noFill/>
            <a:ln>
              <a:noFill/>
            </a:ln>
          </p:spPr>
        </p:pic>
      </p:grpSp>
    </p:spTree>
    <p:extLst>
      <p:ext uri="{BB962C8B-B14F-4D97-AF65-F5344CB8AC3E}">
        <p14:creationId xmlns:p14="http://schemas.microsoft.com/office/powerpoint/2010/main" val="1190084714"/>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xml"/><Relationship Id="rId1" Type="http://schemas.openxmlformats.org/officeDocument/2006/relationships/slideLayout" Target="../slideLayouts/slideLayout16.xml"/><Relationship Id="rId5" Type="http://schemas.openxmlformats.org/officeDocument/2006/relationships/image" Target="../media/image16.png"/><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image" Target="../media/image16.png"/><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5" y="787843"/>
            <a:ext cx="12744450" cy="617493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717319" y="1435375"/>
            <a:ext cx="7103206" cy="2431435"/>
          </a:xfrm>
          <a:prstGeom prst="rect">
            <a:avLst/>
          </a:prstGeom>
          <a:noFill/>
        </p:spPr>
        <p:txBody>
          <a:bodyPr wrap="square" rtlCol="0">
            <a:spAutoFit/>
          </a:bodyPr>
          <a:lstStyle/>
          <a:p>
            <a:pPr algn="ctr" defTabSz="768111"/>
            <a:r>
              <a:rPr lang="en-GB" sz="2400" dirty="0">
                <a:latin typeface="Calibri" panose="020F0502020204030204" pitchFamily="34" charset="0"/>
              </a:rPr>
              <a:t>Training Modules for Applying the Mitigation Hierarchy: </a:t>
            </a:r>
          </a:p>
          <a:p>
            <a:pPr algn="ctr" defTabSz="768111"/>
            <a:r>
              <a:rPr lang="en-GB" sz="2400" dirty="0">
                <a:latin typeface="Calibri" panose="020F0502020204030204" pitchFamily="34" charset="0"/>
              </a:rPr>
              <a:t>Planning Policy and Projects for No Net Loss or a Net Gain of Biodiversity</a:t>
            </a:r>
          </a:p>
          <a:p>
            <a:pPr algn="ctr" defTabSz="768111"/>
            <a:endParaRPr lang="fr-FR" sz="2400" b="1" dirty="0">
              <a:latin typeface="Calibri" panose="020F0502020204030204" pitchFamily="34" charset="0"/>
            </a:endParaRPr>
          </a:p>
          <a:p>
            <a:pPr algn="ctr" defTabSz="768111"/>
            <a:r>
              <a:rPr lang="fr-FR" sz="2800" b="1" dirty="0" smtClean="0">
                <a:solidFill>
                  <a:schemeClr val="bg1"/>
                </a:solidFill>
                <a:latin typeface="Calibri" panose="020F0502020204030204" pitchFamily="34" charset="0"/>
              </a:rPr>
              <a:t>Module 15</a:t>
            </a:r>
          </a:p>
          <a:p>
            <a:pPr algn="ctr" defTabSz="768111"/>
            <a:r>
              <a:rPr lang="fr-FR" sz="2800" b="1" dirty="0" smtClean="0">
                <a:solidFill>
                  <a:schemeClr val="bg1"/>
                </a:solidFill>
                <a:latin typeface="Calibri" panose="020F0502020204030204" pitchFamily="34" charset="0"/>
              </a:rPr>
              <a:t>National </a:t>
            </a:r>
            <a:r>
              <a:rPr lang="fr-FR" sz="2800" b="1" dirty="0" err="1" smtClean="0">
                <a:solidFill>
                  <a:schemeClr val="bg1"/>
                </a:solidFill>
                <a:latin typeface="Calibri" panose="020F0502020204030204" pitchFamily="34" charset="0"/>
              </a:rPr>
              <a:t>Systems</a:t>
            </a:r>
            <a:endParaRPr lang="fr-FR" sz="2400" b="1" dirty="0">
              <a:latin typeface="Calibri" panose="020F0502020204030204" pitchFamily="34" charset="0"/>
            </a:endParaRPr>
          </a:p>
        </p:txBody>
      </p:sp>
      <p:grpSp>
        <p:nvGrpSpPr>
          <p:cNvPr id="12" name="Group 11"/>
          <p:cNvGrpSpPr>
            <a:grpSpLocks noChangeAspect="1"/>
          </p:cNvGrpSpPr>
          <p:nvPr/>
        </p:nvGrpSpPr>
        <p:grpSpPr>
          <a:xfrm>
            <a:off x="8795631" y="6008184"/>
            <a:ext cx="3271941" cy="741030"/>
            <a:chOff x="1566227" y="87948"/>
            <a:chExt cx="3496310" cy="791845"/>
          </a:xfrm>
        </p:grpSpPr>
        <p:pic>
          <p:nvPicPr>
            <p:cNvPr id="13" name="Image 3"/>
            <p:cNvPicPr>
              <a:picLocks noChangeAspect="1"/>
            </p:cNvPicPr>
            <p:nvPr/>
          </p:nvPicPr>
          <p:blipFill rotWithShape="1">
            <a:blip r:embed="rId3">
              <a:extLst>
                <a:ext uri="{28A0092B-C50C-407E-A947-70E740481C1C}">
                  <a14:useLocalDpi xmlns:a14="http://schemas.microsoft.com/office/drawing/2010/main" val="0"/>
                </a:ext>
              </a:extLst>
            </a:blip>
            <a:srcRect l="8270" r="10472"/>
            <a:stretch/>
          </p:blipFill>
          <p:spPr>
            <a:xfrm>
              <a:off x="3165157" y="120968"/>
              <a:ext cx="581025" cy="719455"/>
            </a:xfrm>
            <a:prstGeom prst="rect">
              <a:avLst/>
            </a:prstGeom>
          </p:spPr>
        </p:pic>
        <p:pic>
          <p:nvPicPr>
            <p:cNvPr id="14"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04932" y="122238"/>
              <a:ext cx="1157605" cy="647700"/>
            </a:xfrm>
            <a:prstGeom prst="rect">
              <a:avLst/>
            </a:prstGeom>
          </p:spPr>
        </p:pic>
        <p:pic>
          <p:nvPicPr>
            <p:cNvPr id="15" name="Picture 14" descr="C:\Users\Hugo Rainey\Documents\COMBO Project\Media &amp; Communications\Logos\AFD\image_galleryCAAVZY69.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66227" y="87948"/>
              <a:ext cx="1582420" cy="791845"/>
            </a:xfrm>
            <a:prstGeom prst="rect">
              <a:avLst/>
            </a:prstGeom>
            <a:noFill/>
            <a:ln>
              <a:noFill/>
            </a:ln>
          </p:spPr>
        </p:pic>
      </p:grpSp>
      <p:sp>
        <p:nvSpPr>
          <p:cNvPr id="17" name="TextBox 16"/>
          <p:cNvSpPr txBox="1"/>
          <p:nvPr/>
        </p:nvSpPr>
        <p:spPr>
          <a:xfrm>
            <a:off x="1643825" y="141513"/>
            <a:ext cx="8338375" cy="646331"/>
          </a:xfrm>
          <a:prstGeom prst="rect">
            <a:avLst/>
          </a:prstGeom>
          <a:noFill/>
        </p:spPr>
        <p:txBody>
          <a:bodyPr wrap="square" rtlCol="0">
            <a:spAutoFit/>
          </a:bodyPr>
          <a:lstStyle/>
          <a:p>
            <a:pPr algn="ctr" defTabSz="768111"/>
            <a:r>
              <a:rPr lang="fr-FR" sz="3600" b="1" dirty="0" smtClean="0">
                <a:solidFill>
                  <a:schemeClr val="bg1"/>
                </a:solidFill>
                <a:latin typeface="Calibri" panose="020F0502020204030204" pitchFamily="34" charset="0"/>
              </a:rPr>
              <a:t>Module 15 – National </a:t>
            </a:r>
            <a:r>
              <a:rPr lang="fr-FR" sz="3600" b="1" dirty="0" err="1" smtClean="0">
                <a:solidFill>
                  <a:schemeClr val="bg1"/>
                </a:solidFill>
                <a:latin typeface="Calibri" panose="020F0502020204030204" pitchFamily="34" charset="0"/>
              </a:rPr>
              <a:t>Systems</a:t>
            </a:r>
            <a:endParaRPr lang="pt-PT" sz="3600" b="1" dirty="0">
              <a:solidFill>
                <a:schemeClr val="bg1"/>
              </a:solidFill>
              <a:latin typeface="Calibri" panose="020F0502020204030204" pitchFamily="34" charset="0"/>
            </a:endParaRPr>
          </a:p>
        </p:txBody>
      </p:sp>
      <p:pic>
        <p:nvPicPr>
          <p:cNvPr id="18" name="Picture 1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33110" y="1652429"/>
            <a:ext cx="3708224" cy="3708224"/>
          </a:xfrm>
          <a:prstGeom prst="rect">
            <a:avLst/>
          </a:prstGeom>
          <a:ln>
            <a:noFill/>
          </a:ln>
        </p:spPr>
      </p:pic>
    </p:spTree>
    <p:extLst>
      <p:ext uri="{BB962C8B-B14F-4D97-AF65-F5344CB8AC3E}">
        <p14:creationId xmlns:p14="http://schemas.microsoft.com/office/powerpoint/2010/main" val="807206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5" y="776893"/>
            <a:ext cx="12744450" cy="6174931"/>
          </a:xfrm>
          <a:prstGeom prst="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p:cNvGrpSpPr>
            <a:grpSpLocks noChangeAspect="1"/>
          </p:cNvGrpSpPr>
          <p:nvPr/>
        </p:nvGrpSpPr>
        <p:grpSpPr>
          <a:xfrm>
            <a:off x="8795631" y="6008184"/>
            <a:ext cx="3271941" cy="741030"/>
            <a:chOff x="1566227" y="87948"/>
            <a:chExt cx="3496310" cy="791845"/>
          </a:xfrm>
        </p:grpSpPr>
        <p:pic>
          <p:nvPicPr>
            <p:cNvPr id="13" name="Image 3"/>
            <p:cNvPicPr>
              <a:picLocks noChangeAspect="1"/>
            </p:cNvPicPr>
            <p:nvPr/>
          </p:nvPicPr>
          <p:blipFill rotWithShape="1">
            <a:blip r:embed="rId3">
              <a:extLst>
                <a:ext uri="{28A0092B-C50C-407E-A947-70E740481C1C}">
                  <a14:useLocalDpi xmlns:a14="http://schemas.microsoft.com/office/drawing/2010/main" val="0"/>
                </a:ext>
              </a:extLst>
            </a:blip>
            <a:srcRect l="8270" r="10472"/>
            <a:stretch/>
          </p:blipFill>
          <p:spPr>
            <a:xfrm>
              <a:off x="3165157" y="120968"/>
              <a:ext cx="581025" cy="719455"/>
            </a:xfrm>
            <a:prstGeom prst="rect">
              <a:avLst/>
            </a:prstGeom>
          </p:spPr>
        </p:pic>
        <p:pic>
          <p:nvPicPr>
            <p:cNvPr id="14"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04932" y="122238"/>
              <a:ext cx="1157605" cy="647700"/>
            </a:xfrm>
            <a:prstGeom prst="rect">
              <a:avLst/>
            </a:prstGeom>
          </p:spPr>
        </p:pic>
        <p:pic>
          <p:nvPicPr>
            <p:cNvPr id="15" name="Picture 14" descr="C:\Users\Hugo Rainey\Documents\COMBO Project\Media &amp; Communications\Logos\AFD\image_galleryCAAVZY69.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66227" y="87948"/>
              <a:ext cx="1582420" cy="791845"/>
            </a:xfrm>
            <a:prstGeom prst="rect">
              <a:avLst/>
            </a:prstGeom>
            <a:noFill/>
            <a:ln>
              <a:noFill/>
            </a:ln>
          </p:spPr>
        </p:pic>
      </p:grpSp>
      <p:sp>
        <p:nvSpPr>
          <p:cNvPr id="17" name="TextBox 16"/>
          <p:cNvSpPr txBox="1"/>
          <p:nvPr/>
        </p:nvSpPr>
        <p:spPr>
          <a:xfrm>
            <a:off x="1887478" y="-36865"/>
            <a:ext cx="8094722" cy="892873"/>
          </a:xfrm>
          <a:prstGeom prst="rect">
            <a:avLst/>
          </a:prstGeom>
          <a:noFill/>
        </p:spPr>
        <p:txBody>
          <a:bodyPr wrap="square" rtlCol="0">
            <a:spAutoFit/>
          </a:bodyPr>
          <a:lstStyle/>
          <a:p>
            <a:pPr algn="ctr" defTabSz="768111">
              <a:lnSpc>
                <a:spcPct val="70000"/>
              </a:lnSpc>
            </a:pPr>
            <a:r>
              <a:rPr lang="fr-FR" sz="3600" b="1" dirty="0">
                <a:solidFill>
                  <a:schemeClr val="bg1"/>
                </a:solidFill>
                <a:latin typeface="Calibri" panose="020F0502020204030204" pitchFamily="34" charset="0"/>
              </a:rPr>
              <a:t>Planning BNG/NNL:</a:t>
            </a:r>
          </a:p>
          <a:p>
            <a:pPr algn="ctr" defTabSz="768111">
              <a:lnSpc>
                <a:spcPct val="70000"/>
              </a:lnSpc>
            </a:pPr>
            <a:r>
              <a:rPr lang="fr-FR" sz="3600" b="1" dirty="0">
                <a:solidFill>
                  <a:schemeClr val="bg1"/>
                </a:solidFill>
                <a:latin typeface="Calibri" panose="020F0502020204030204" pitchFamily="34" charset="0"/>
              </a:rPr>
              <a:t>Example of national system</a:t>
            </a:r>
            <a:endParaRPr lang="pt-PT" sz="3600" b="1" dirty="0">
              <a:solidFill>
                <a:schemeClr val="bg1"/>
              </a:solidFill>
              <a:latin typeface="Calibri" panose="020F0502020204030204" pitchFamily="34" charset="0"/>
            </a:endParaRPr>
          </a:p>
        </p:txBody>
      </p:sp>
      <p:sp>
        <p:nvSpPr>
          <p:cNvPr id="11" name="TextBox 10">
            <a:extLst>
              <a:ext uri="{FF2B5EF4-FFF2-40B4-BE49-F238E27FC236}">
                <a16:creationId xmlns:a16="http://schemas.microsoft.com/office/drawing/2014/main" id="{C39C41F1-D88D-40AB-B3C1-923D17AB10F8}"/>
              </a:ext>
            </a:extLst>
          </p:cNvPr>
          <p:cNvSpPr txBox="1"/>
          <p:nvPr/>
        </p:nvSpPr>
        <p:spPr>
          <a:xfrm>
            <a:off x="1729339" y="1771086"/>
            <a:ext cx="8338375" cy="2862322"/>
          </a:xfrm>
          <a:prstGeom prst="rect">
            <a:avLst/>
          </a:prstGeom>
          <a:noFill/>
        </p:spPr>
        <p:txBody>
          <a:bodyPr wrap="square" rtlCol="0">
            <a:spAutoFit/>
          </a:bodyPr>
          <a:lstStyle/>
          <a:p>
            <a:pPr defTabSz="768111"/>
            <a:r>
              <a:rPr lang="fr-FR" sz="4000" b="1" dirty="0" smtClean="0">
                <a:latin typeface="Calibri" panose="020F0502020204030204" pitchFamily="34" charset="0"/>
                <a:sym typeface="Symbol" panose="05050102010706020507" pitchFamily="18" charset="2"/>
              </a:rPr>
              <a:t>This </a:t>
            </a:r>
            <a:r>
              <a:rPr lang="fr-FR" sz="4000" b="1" dirty="0">
                <a:latin typeface="Calibri" panose="020F0502020204030204" pitchFamily="34" charset="0"/>
                <a:sym typeface="Symbol" panose="05050102010706020507" pitchFamily="18" charset="2"/>
              </a:rPr>
              <a:t>section </a:t>
            </a:r>
            <a:r>
              <a:rPr lang="fr-FR" sz="4000" b="1" dirty="0" err="1">
                <a:latin typeface="Calibri" panose="020F0502020204030204" pitchFamily="34" charset="0"/>
                <a:sym typeface="Symbol" panose="05050102010706020507" pitchFamily="18" charset="2"/>
              </a:rPr>
              <a:t>only</a:t>
            </a:r>
            <a:r>
              <a:rPr lang="fr-FR" sz="4000" b="1" dirty="0">
                <a:latin typeface="Calibri" panose="020F0502020204030204" pitchFamily="34" charset="0"/>
                <a:sym typeface="Symbol" panose="05050102010706020507" pitchFamily="18" charset="2"/>
              </a:rPr>
              <a:t> </a:t>
            </a:r>
            <a:r>
              <a:rPr lang="fr-FR" sz="4000" b="1" dirty="0" err="1">
                <a:latin typeface="Calibri" panose="020F0502020204030204" pitchFamily="34" charset="0"/>
                <a:sym typeface="Symbol" panose="05050102010706020507" pitchFamily="18" charset="2"/>
              </a:rPr>
              <a:t>reviews</a:t>
            </a:r>
            <a:r>
              <a:rPr lang="fr-FR" sz="4000" b="1" dirty="0">
                <a:latin typeface="Calibri" panose="020F0502020204030204" pitchFamily="34" charset="0"/>
                <a:sym typeface="Symbol" panose="05050102010706020507" pitchFamily="18" charset="2"/>
              </a:rPr>
              <a:t> </a:t>
            </a:r>
            <a:r>
              <a:rPr lang="fr-FR" sz="4000" b="1" dirty="0" err="1">
                <a:latin typeface="Calibri" panose="020F0502020204030204" pitchFamily="34" charset="0"/>
                <a:sym typeface="Symbol" panose="05050102010706020507" pitchFamily="18" charset="2"/>
              </a:rPr>
              <a:t>methods</a:t>
            </a:r>
            <a:r>
              <a:rPr lang="fr-FR" sz="4000" b="1" dirty="0">
                <a:latin typeface="Calibri" panose="020F0502020204030204" pitchFamily="34" charset="0"/>
                <a:sym typeface="Symbol" panose="05050102010706020507" pitchFamily="18" charset="2"/>
              </a:rPr>
              <a:t> and </a:t>
            </a:r>
            <a:r>
              <a:rPr lang="fr-FR" sz="4000" b="1" dirty="0" err="1">
                <a:latin typeface="Calibri" panose="020F0502020204030204" pitchFamily="34" charset="0"/>
                <a:sym typeface="Symbol" panose="05050102010706020507" pitchFamily="18" charset="2"/>
              </a:rPr>
              <a:t>examples</a:t>
            </a:r>
            <a:r>
              <a:rPr lang="fr-FR" sz="4000" b="1" dirty="0">
                <a:latin typeface="Calibri" panose="020F0502020204030204" pitchFamily="34" charset="0"/>
                <a:sym typeface="Symbol" panose="05050102010706020507" pitchFamily="18" charset="2"/>
              </a:rPr>
              <a:t> </a:t>
            </a:r>
            <a:r>
              <a:rPr lang="fr-FR" sz="4000" b="1" dirty="0" err="1">
                <a:latin typeface="Calibri" panose="020F0502020204030204" pitchFamily="34" charset="0"/>
                <a:sym typeface="Symbol" panose="05050102010706020507" pitchFamily="18" charset="2"/>
              </a:rPr>
              <a:t>from</a:t>
            </a:r>
            <a:r>
              <a:rPr lang="fr-FR" sz="4000" b="1" dirty="0">
                <a:latin typeface="Calibri" panose="020F0502020204030204" pitchFamily="34" charset="0"/>
                <a:sym typeface="Symbol" panose="05050102010706020507" pitchFamily="18" charset="2"/>
              </a:rPr>
              <a:t> the COMBO </a:t>
            </a:r>
            <a:r>
              <a:rPr lang="fr-FR" sz="4000" b="1" dirty="0" smtClean="0">
                <a:latin typeface="Calibri" panose="020F0502020204030204" pitchFamily="34" charset="0"/>
                <a:sym typeface="Symbol" panose="05050102010706020507" pitchFamily="18" charset="2"/>
              </a:rPr>
              <a:t>countries</a:t>
            </a:r>
          </a:p>
          <a:p>
            <a:pPr defTabSz="768111"/>
            <a:endParaRPr lang="fr-FR" sz="4000" b="1" dirty="0">
              <a:latin typeface="Calibri" panose="020F0502020204030204" pitchFamily="34" charset="0"/>
              <a:sym typeface="Symbol" panose="05050102010706020507" pitchFamily="18" charset="2"/>
            </a:endParaRPr>
          </a:p>
          <a:p>
            <a:pPr defTabSz="768111"/>
            <a:r>
              <a:rPr lang="fr-FR" sz="3000" dirty="0" err="1" smtClean="0">
                <a:latin typeface="Calibri" panose="020F0502020204030204" pitchFamily="34" charset="0"/>
              </a:rPr>
              <a:t>See</a:t>
            </a:r>
            <a:r>
              <a:rPr lang="fr-FR" sz="3000" dirty="0" smtClean="0">
                <a:latin typeface="Calibri" panose="020F0502020204030204" pitchFamily="34" charset="0"/>
              </a:rPr>
              <a:t> </a:t>
            </a:r>
            <a:r>
              <a:rPr lang="fr-FR" sz="3000" dirty="0" smtClean="0">
                <a:latin typeface="Calibri" panose="020F0502020204030204" pitchFamily="34" charset="0"/>
              </a:rPr>
              <a:t>Module </a:t>
            </a:r>
            <a:r>
              <a:rPr lang="fr-FR" sz="3000" dirty="0" smtClean="0">
                <a:latin typeface="Calibri" panose="020F0502020204030204" pitchFamily="34" charset="0"/>
              </a:rPr>
              <a:t>16 - System </a:t>
            </a:r>
            <a:r>
              <a:rPr lang="fr-FR" sz="3000" dirty="0" err="1" smtClean="0">
                <a:latin typeface="Calibri" panose="020F0502020204030204" pitchFamily="34" charset="0"/>
              </a:rPr>
              <a:t>Example</a:t>
            </a:r>
            <a:r>
              <a:rPr lang="fr-FR" sz="3000" dirty="0" smtClean="0">
                <a:latin typeface="Calibri" panose="020F0502020204030204" pitchFamily="34" charset="0"/>
              </a:rPr>
              <a:t> for </a:t>
            </a:r>
            <a:r>
              <a:rPr lang="fr-FR" sz="3000" dirty="0">
                <a:latin typeface="Calibri" panose="020F0502020204030204" pitchFamily="34" charset="0"/>
              </a:rPr>
              <a:t>the </a:t>
            </a:r>
            <a:r>
              <a:rPr lang="fr-FR" sz="3000" dirty="0" err="1">
                <a:latin typeface="Calibri" panose="020F0502020204030204" pitchFamily="34" charset="0"/>
              </a:rPr>
              <a:t>example</a:t>
            </a:r>
            <a:r>
              <a:rPr lang="fr-FR" sz="3000" dirty="0">
                <a:latin typeface="Calibri" panose="020F0502020204030204" pitchFamily="34" charset="0"/>
              </a:rPr>
              <a:t> of </a:t>
            </a:r>
            <a:r>
              <a:rPr lang="en-US" sz="3000" dirty="0">
                <a:latin typeface="Calibri" panose="020F0502020204030204" pitchFamily="34" charset="0"/>
              </a:rPr>
              <a:t>a state system: Victoria, Australia </a:t>
            </a:r>
            <a:endParaRPr lang="fr-FR" sz="3000" dirty="0">
              <a:latin typeface="Calibri" panose="020F0502020204030204" pitchFamily="34" charset="0"/>
            </a:endParaRPr>
          </a:p>
        </p:txBody>
      </p:sp>
    </p:spTree>
    <p:extLst>
      <p:ext uri="{BB962C8B-B14F-4D97-AF65-F5344CB8AC3E}">
        <p14:creationId xmlns:p14="http://schemas.microsoft.com/office/powerpoint/2010/main" val="41878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5" y="776893"/>
            <a:ext cx="12744450" cy="6174931"/>
          </a:xfrm>
          <a:prstGeom prst="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p:cNvGrpSpPr>
            <a:grpSpLocks noChangeAspect="1"/>
          </p:cNvGrpSpPr>
          <p:nvPr/>
        </p:nvGrpSpPr>
        <p:grpSpPr>
          <a:xfrm>
            <a:off x="8795631" y="6008184"/>
            <a:ext cx="3271941" cy="741030"/>
            <a:chOff x="1566227" y="87948"/>
            <a:chExt cx="3496310" cy="791845"/>
          </a:xfrm>
        </p:grpSpPr>
        <p:pic>
          <p:nvPicPr>
            <p:cNvPr id="13" name="Image 3"/>
            <p:cNvPicPr>
              <a:picLocks noChangeAspect="1"/>
            </p:cNvPicPr>
            <p:nvPr/>
          </p:nvPicPr>
          <p:blipFill rotWithShape="1">
            <a:blip r:embed="rId3">
              <a:extLst>
                <a:ext uri="{28A0092B-C50C-407E-A947-70E740481C1C}">
                  <a14:useLocalDpi xmlns:a14="http://schemas.microsoft.com/office/drawing/2010/main" val="0"/>
                </a:ext>
              </a:extLst>
            </a:blip>
            <a:srcRect l="8270" r="10472"/>
            <a:stretch/>
          </p:blipFill>
          <p:spPr>
            <a:xfrm>
              <a:off x="3165157" y="120968"/>
              <a:ext cx="581025" cy="719455"/>
            </a:xfrm>
            <a:prstGeom prst="rect">
              <a:avLst/>
            </a:prstGeom>
          </p:spPr>
        </p:pic>
        <p:pic>
          <p:nvPicPr>
            <p:cNvPr id="14"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04932" y="122238"/>
              <a:ext cx="1157605" cy="647700"/>
            </a:xfrm>
            <a:prstGeom prst="rect">
              <a:avLst/>
            </a:prstGeom>
          </p:spPr>
        </p:pic>
        <p:pic>
          <p:nvPicPr>
            <p:cNvPr id="15" name="Picture 14" descr="C:\Users\Hugo Rainey\Documents\COMBO Project\Media &amp; Communications\Logos\AFD\image_galleryCAAVZY69.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66227" y="87948"/>
              <a:ext cx="1582420" cy="791845"/>
            </a:xfrm>
            <a:prstGeom prst="rect">
              <a:avLst/>
            </a:prstGeom>
            <a:noFill/>
            <a:ln>
              <a:noFill/>
            </a:ln>
          </p:spPr>
        </p:pic>
      </p:grpSp>
      <p:sp>
        <p:nvSpPr>
          <p:cNvPr id="17" name="TextBox 16"/>
          <p:cNvSpPr txBox="1"/>
          <p:nvPr/>
        </p:nvSpPr>
        <p:spPr>
          <a:xfrm>
            <a:off x="843673" y="165215"/>
            <a:ext cx="9138527" cy="505075"/>
          </a:xfrm>
          <a:prstGeom prst="rect">
            <a:avLst/>
          </a:prstGeom>
          <a:noFill/>
        </p:spPr>
        <p:txBody>
          <a:bodyPr wrap="square" rtlCol="0">
            <a:spAutoFit/>
          </a:bodyPr>
          <a:lstStyle/>
          <a:p>
            <a:pPr algn="ctr" defTabSz="768111">
              <a:lnSpc>
                <a:spcPct val="70000"/>
              </a:lnSpc>
            </a:pPr>
            <a:r>
              <a:rPr lang="fr-FR" sz="3600" b="1" dirty="0">
                <a:solidFill>
                  <a:schemeClr val="bg1"/>
                </a:solidFill>
                <a:latin typeface="Calibri" panose="020F0502020204030204" pitchFamily="34" charset="0"/>
              </a:rPr>
              <a:t>Planning BNG/NNL: </a:t>
            </a:r>
            <a:r>
              <a:rPr lang="fr-FR" sz="3600" b="1" dirty="0" err="1">
                <a:solidFill>
                  <a:schemeClr val="bg1"/>
                </a:solidFill>
                <a:latin typeface="Calibri" panose="020F0502020204030204" pitchFamily="34" charset="0"/>
              </a:rPr>
              <a:t>Government</a:t>
            </a:r>
            <a:r>
              <a:rPr lang="fr-FR" sz="3600" b="1" dirty="0">
                <a:solidFill>
                  <a:schemeClr val="bg1"/>
                </a:solidFill>
                <a:latin typeface="Calibri" panose="020F0502020204030204" pitchFamily="34" charset="0"/>
              </a:rPr>
              <a:t> roadmap</a:t>
            </a:r>
            <a:endParaRPr lang="pt-PT" sz="3600" b="1" dirty="0">
              <a:solidFill>
                <a:schemeClr val="bg1"/>
              </a:solidFill>
              <a:latin typeface="Calibri" panose="020F0502020204030204" pitchFamily="34" charset="0"/>
            </a:endParaRPr>
          </a:p>
        </p:txBody>
      </p:sp>
      <p:sp>
        <p:nvSpPr>
          <p:cNvPr id="11" name="TextBox 10">
            <a:extLst>
              <a:ext uri="{FF2B5EF4-FFF2-40B4-BE49-F238E27FC236}">
                <a16:creationId xmlns:a16="http://schemas.microsoft.com/office/drawing/2014/main" id="{C39C41F1-D88D-40AB-B3C1-923D17AB10F8}"/>
              </a:ext>
            </a:extLst>
          </p:cNvPr>
          <p:cNvSpPr txBox="1"/>
          <p:nvPr/>
        </p:nvSpPr>
        <p:spPr>
          <a:xfrm>
            <a:off x="1729339" y="1296200"/>
            <a:ext cx="8338375" cy="4401205"/>
          </a:xfrm>
          <a:prstGeom prst="rect">
            <a:avLst/>
          </a:prstGeom>
          <a:noFill/>
        </p:spPr>
        <p:txBody>
          <a:bodyPr wrap="square" rtlCol="0">
            <a:spAutoFit/>
          </a:bodyPr>
          <a:lstStyle/>
          <a:p>
            <a:pPr marL="717550" indent="-717550" defTabSz="768111"/>
            <a:r>
              <a:rPr lang="fr-FR" sz="4000" b="1" dirty="0">
                <a:latin typeface="Calibri" panose="020F0502020204030204" pitchFamily="34" charset="0"/>
                <a:sym typeface="Symbol" panose="05050102010706020507" pitchFamily="18" charset="2"/>
              </a:rPr>
              <a:t>  </a:t>
            </a:r>
            <a:r>
              <a:rPr lang="fr-FR" sz="4000" b="1" dirty="0" err="1">
                <a:latin typeface="Calibri" panose="020F0502020204030204" pitchFamily="34" charset="0"/>
              </a:rPr>
              <a:t>See</a:t>
            </a:r>
            <a:r>
              <a:rPr lang="fr-FR" sz="4000" b="1" dirty="0">
                <a:latin typeface="Calibri" panose="020F0502020204030204" pitchFamily="34" charset="0"/>
              </a:rPr>
              <a:t> the </a:t>
            </a:r>
            <a:r>
              <a:rPr lang="fr-FR" sz="4000" b="1" dirty="0" err="1">
                <a:latin typeface="Calibri" panose="020F0502020204030204" pitchFamily="34" charset="0"/>
              </a:rPr>
              <a:t>Government</a:t>
            </a:r>
            <a:r>
              <a:rPr lang="fr-FR" sz="4000" b="1" dirty="0">
                <a:latin typeface="Calibri" panose="020F0502020204030204" pitchFamily="34" charset="0"/>
              </a:rPr>
              <a:t> Roadmap Module for </a:t>
            </a:r>
            <a:r>
              <a:rPr lang="en-US" sz="4000" b="1" dirty="0">
                <a:latin typeface="Calibri" panose="020F0502020204030204" pitchFamily="34" charset="0"/>
              </a:rPr>
              <a:t>an explanation and tool for systematic planning for BNG/NNL at the national or state level</a:t>
            </a:r>
            <a:endParaRPr lang="fr-FR" sz="4000" b="1" dirty="0">
              <a:latin typeface="Calibri" panose="020F0502020204030204" pitchFamily="34" charset="0"/>
            </a:endParaRPr>
          </a:p>
          <a:p>
            <a:pPr marL="717550" indent="-717550" defTabSz="768111"/>
            <a:endParaRPr lang="fr-FR" sz="2000" b="1" dirty="0">
              <a:latin typeface="Calibri" panose="020F0502020204030204" pitchFamily="34" charset="0"/>
            </a:endParaRPr>
          </a:p>
          <a:p>
            <a:pPr marL="717550" indent="-717550" defTabSz="768111"/>
            <a:r>
              <a:rPr lang="fr-FR" sz="4000" b="1" dirty="0">
                <a:latin typeface="Calibri" panose="020F0502020204030204" pitchFamily="34" charset="0"/>
                <a:sym typeface="Symbol" panose="05050102010706020507" pitchFamily="18" charset="2"/>
              </a:rPr>
              <a:t>  </a:t>
            </a:r>
            <a:r>
              <a:rPr lang="fr-FR" sz="2000" b="1" dirty="0">
                <a:latin typeface="Calibri" panose="020F0502020204030204" pitchFamily="34" charset="0"/>
                <a:sym typeface="Symbol" panose="05050102010706020507" pitchFamily="18" charset="2"/>
              </a:rPr>
              <a:t>This module </a:t>
            </a:r>
            <a:r>
              <a:rPr lang="fr-FR" sz="2000" b="1" dirty="0" err="1">
                <a:latin typeface="Calibri" panose="020F0502020204030204" pitchFamily="34" charset="0"/>
                <a:sym typeface="Symbol" panose="05050102010706020507" pitchFamily="18" charset="2"/>
              </a:rPr>
              <a:t>gives</a:t>
            </a:r>
            <a:r>
              <a:rPr lang="fr-FR" sz="2000" b="1" dirty="0">
                <a:latin typeface="Calibri" panose="020F0502020204030204" pitchFamily="34" charset="0"/>
                <a:sym typeface="Symbol" panose="05050102010706020507" pitchFamily="18" charset="2"/>
              </a:rPr>
              <a:t> the </a:t>
            </a:r>
            <a:r>
              <a:rPr lang="fr-FR" sz="2000" b="1" dirty="0" err="1">
                <a:latin typeface="Calibri" panose="020F0502020204030204" pitchFamily="34" charset="0"/>
                <a:sym typeface="Symbol" panose="05050102010706020507" pitchFamily="18" charset="2"/>
              </a:rPr>
              <a:t>overall</a:t>
            </a:r>
            <a:r>
              <a:rPr lang="fr-FR" sz="2000" b="1" dirty="0">
                <a:latin typeface="Calibri" panose="020F0502020204030204" pitchFamily="34" charset="0"/>
                <a:sym typeface="Symbol" panose="05050102010706020507" pitchFamily="18" charset="2"/>
              </a:rPr>
              <a:t> planning </a:t>
            </a:r>
            <a:r>
              <a:rPr lang="fr-FR" sz="2000" b="1" dirty="0" err="1">
                <a:latin typeface="Calibri" panose="020F0502020204030204" pitchFamily="34" charset="0"/>
                <a:sym typeface="Symbol" panose="05050102010706020507" pitchFamily="18" charset="2"/>
              </a:rPr>
              <a:t>context</a:t>
            </a:r>
            <a:r>
              <a:rPr lang="fr-FR" sz="2000" b="1" dirty="0">
                <a:latin typeface="Calibri" panose="020F0502020204030204" pitchFamily="34" charset="0"/>
                <a:sym typeface="Symbol" panose="05050102010706020507" pitchFamily="18" charset="2"/>
              </a:rPr>
              <a:t> for </a:t>
            </a:r>
            <a:r>
              <a:rPr lang="fr-FR" sz="2000" b="1" dirty="0" err="1">
                <a:latin typeface="Calibri" panose="020F0502020204030204" pitchFamily="34" charset="0"/>
                <a:sym typeface="Symbol" panose="05050102010706020507" pitchFamily="18" charset="2"/>
              </a:rPr>
              <a:t>using</a:t>
            </a:r>
            <a:r>
              <a:rPr lang="fr-FR" sz="2000" b="1" dirty="0">
                <a:latin typeface="Calibri" panose="020F0502020204030204" pitchFamily="34" charset="0"/>
                <a:sym typeface="Symbol" panose="05050102010706020507" pitchFamily="18" charset="2"/>
              </a:rPr>
              <a:t> the roadmap and </a:t>
            </a:r>
            <a:r>
              <a:rPr lang="fr-FR" sz="2000" b="1" dirty="0" err="1">
                <a:latin typeface="Calibri" panose="020F0502020204030204" pitchFamily="34" charset="0"/>
                <a:sym typeface="Symbol" panose="05050102010706020507" pitchFamily="18" charset="2"/>
              </a:rPr>
              <a:t>gives</a:t>
            </a:r>
            <a:r>
              <a:rPr lang="fr-FR" sz="2000" b="1" dirty="0">
                <a:latin typeface="Calibri" panose="020F0502020204030204" pitchFamily="34" charset="0"/>
                <a:sym typeface="Symbol" panose="05050102010706020507" pitchFamily="18" charset="2"/>
              </a:rPr>
              <a:t> </a:t>
            </a:r>
            <a:r>
              <a:rPr lang="fr-FR" sz="2000" b="1" dirty="0" err="1">
                <a:latin typeface="Calibri" panose="020F0502020204030204" pitchFamily="34" charset="0"/>
                <a:sym typeface="Symbol" panose="05050102010706020507" pitchFamily="18" charset="2"/>
              </a:rPr>
              <a:t>examples</a:t>
            </a:r>
            <a:r>
              <a:rPr lang="fr-FR" sz="2000" b="1" dirty="0">
                <a:latin typeface="Calibri" panose="020F0502020204030204" pitchFamily="34" charset="0"/>
                <a:sym typeface="Symbol" panose="05050102010706020507" pitchFamily="18" charset="2"/>
              </a:rPr>
              <a:t> </a:t>
            </a:r>
            <a:r>
              <a:rPr lang="fr-FR" sz="2000" b="1" dirty="0" err="1">
                <a:latin typeface="Calibri" panose="020F0502020204030204" pitchFamily="34" charset="0"/>
                <a:sym typeface="Symbol" panose="05050102010706020507" pitchFamily="18" charset="2"/>
              </a:rPr>
              <a:t>from</a:t>
            </a:r>
            <a:r>
              <a:rPr lang="fr-FR" sz="2000" b="1" dirty="0">
                <a:latin typeface="Calibri" panose="020F0502020204030204" pitchFamily="34" charset="0"/>
                <a:sym typeface="Symbol" panose="05050102010706020507" pitchFamily="18" charset="2"/>
              </a:rPr>
              <a:t> the COMBO countries</a:t>
            </a:r>
            <a:endParaRPr lang="fr-FR" sz="2000" b="1" dirty="0">
              <a:latin typeface="Calibri" panose="020F0502020204030204" pitchFamily="34" charset="0"/>
            </a:endParaRPr>
          </a:p>
        </p:txBody>
      </p:sp>
    </p:spTree>
    <p:extLst>
      <p:ext uri="{BB962C8B-B14F-4D97-AF65-F5344CB8AC3E}">
        <p14:creationId xmlns:p14="http://schemas.microsoft.com/office/powerpoint/2010/main" val="70611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57442" y="1158241"/>
            <a:ext cx="9030788" cy="5181599"/>
          </a:xfrm>
        </p:spPr>
        <p:txBody>
          <a:bodyPr>
            <a:normAutofit fontScale="85000" lnSpcReduction="20000"/>
          </a:bodyPr>
          <a:lstStyle/>
          <a:p>
            <a:pPr>
              <a:spcAft>
                <a:spcPts val="1200"/>
              </a:spcAft>
            </a:pPr>
            <a:r>
              <a:rPr lang="en-US" dirty="0"/>
              <a:t>Concepts associated with NNL, Net Gain, </a:t>
            </a:r>
            <a:r>
              <a:rPr lang="en-US" dirty="0" err="1"/>
              <a:t>etc</a:t>
            </a:r>
            <a:r>
              <a:rPr lang="en-US" dirty="0"/>
              <a:t> in Mozambique’s </a:t>
            </a:r>
            <a:r>
              <a:rPr lang="en-US" b="1" dirty="0">
                <a:solidFill>
                  <a:schemeClr val="accent6"/>
                </a:solidFill>
              </a:rPr>
              <a:t>Regulation of the Conservation Law</a:t>
            </a:r>
          </a:p>
          <a:p>
            <a:pPr>
              <a:spcAft>
                <a:spcPts val="1200"/>
              </a:spcAft>
            </a:pPr>
            <a:r>
              <a:rPr lang="en-US" b="1" dirty="0">
                <a:solidFill>
                  <a:schemeClr val="accent6"/>
                </a:solidFill>
              </a:rPr>
              <a:t>COMBO ongoing partnership with MITADER, BIOFUND &amp; BIOFIN </a:t>
            </a:r>
            <a:r>
              <a:rPr lang="en-US" dirty="0"/>
              <a:t>to develop the </a:t>
            </a:r>
            <a:r>
              <a:rPr lang="en-US" b="1" dirty="0">
                <a:solidFill>
                  <a:schemeClr val="accent6"/>
                </a:solidFill>
              </a:rPr>
              <a:t>guidance</a:t>
            </a:r>
            <a:r>
              <a:rPr lang="en-US" b="1" dirty="0">
                <a:solidFill>
                  <a:srgbClr val="0070C0"/>
                </a:solidFill>
              </a:rPr>
              <a:t> </a:t>
            </a:r>
            <a:r>
              <a:rPr lang="en-US" dirty="0"/>
              <a:t>and specific regulation for implementing the mitigation hierarchy including biodiversity offsets (as required by the EIA Decree). </a:t>
            </a:r>
          </a:p>
          <a:p>
            <a:pPr>
              <a:spcAft>
                <a:spcPts val="1200"/>
              </a:spcAft>
            </a:pPr>
            <a:r>
              <a:rPr lang="en-US" b="1" dirty="0">
                <a:solidFill>
                  <a:schemeClr val="accent6"/>
                </a:solidFill>
              </a:rPr>
              <a:t>Excel tool </a:t>
            </a:r>
            <a:r>
              <a:rPr lang="en-US" dirty="0"/>
              <a:t>showing how these topics are currently considered in the national legislation</a:t>
            </a:r>
          </a:p>
          <a:p>
            <a:pPr>
              <a:spcAft>
                <a:spcPts val="1200"/>
              </a:spcAft>
            </a:pPr>
            <a:r>
              <a:rPr lang="en-US" b="1" dirty="0">
                <a:solidFill>
                  <a:schemeClr val="accent6"/>
                </a:solidFill>
              </a:rPr>
              <a:t>Coordination between ANAC, DINAB and FNDS </a:t>
            </a:r>
            <a:r>
              <a:rPr lang="en-US" dirty="0"/>
              <a:t>to determine how to proceed inside PAs and buffer zones (to avoid duplication for developers between financial compensation under the EIA Decree and compensation required by the Conservation law)</a:t>
            </a:r>
          </a:p>
          <a:p>
            <a:pPr>
              <a:spcAft>
                <a:spcPts val="1200"/>
              </a:spcAft>
            </a:pPr>
            <a:r>
              <a:rPr lang="en-US" b="1" dirty="0">
                <a:solidFill>
                  <a:schemeClr val="accent6"/>
                </a:solidFill>
              </a:rPr>
              <a:t>COMBO provided legal advice on liability transfer</a:t>
            </a:r>
            <a:r>
              <a:rPr lang="en-US" dirty="0">
                <a:solidFill>
                  <a:schemeClr val="accent6"/>
                </a:solidFill>
              </a:rPr>
              <a:t> </a:t>
            </a:r>
            <a:r>
              <a:rPr lang="en-US" dirty="0"/>
              <a:t>associated with offsets (supported by BIOFIN)</a:t>
            </a:r>
          </a:p>
          <a:p>
            <a:endParaRPr lang="en-US" dirty="0"/>
          </a:p>
        </p:txBody>
      </p:sp>
      <p:sp>
        <p:nvSpPr>
          <p:cNvPr id="9" name="Título 1"/>
          <p:cNvSpPr>
            <a:spLocks noGrp="1"/>
          </p:cNvSpPr>
          <p:nvPr>
            <p:ph type="title"/>
          </p:nvPr>
        </p:nvSpPr>
        <p:spPr>
          <a:xfrm>
            <a:off x="2619375" y="63378"/>
            <a:ext cx="6431718" cy="621042"/>
          </a:xfrm>
        </p:spPr>
        <p:txBody>
          <a:bodyPr/>
          <a:lstStyle/>
          <a:p>
            <a:r>
              <a:rPr lang="pt-PT" sz="3000" b="1" dirty="0">
                <a:solidFill>
                  <a:schemeClr val="bg1"/>
                </a:solidFill>
              </a:rPr>
              <a:t>BNG/NNL policy in Mozambique - 2019</a:t>
            </a:r>
          </a:p>
        </p:txBody>
      </p:sp>
    </p:spTree>
    <p:extLst>
      <p:ext uri="{BB962C8B-B14F-4D97-AF65-F5344CB8AC3E}">
        <p14:creationId xmlns:p14="http://schemas.microsoft.com/office/powerpoint/2010/main" val="685592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78905" y="1071843"/>
            <a:ext cx="10091818" cy="4945012"/>
          </a:xfrm>
        </p:spPr>
        <p:txBody>
          <a:bodyPr>
            <a:normAutofit fontScale="47500" lnSpcReduction="20000"/>
          </a:bodyPr>
          <a:lstStyle/>
          <a:p>
            <a:pPr marL="0" indent="0">
              <a:lnSpc>
                <a:spcPct val="120000"/>
              </a:lnSpc>
              <a:buNone/>
            </a:pPr>
            <a:r>
              <a:rPr lang="en-US" sz="3800" dirty="0"/>
              <a:t>NNL phrases in the policy and review of the </a:t>
            </a:r>
            <a:r>
              <a:rPr lang="en-US" sz="3800" b="1" dirty="0">
                <a:solidFill>
                  <a:schemeClr val="accent6"/>
                </a:solidFill>
              </a:rPr>
              <a:t>Environmental Bill 2017</a:t>
            </a:r>
            <a:r>
              <a:rPr lang="en-US" sz="3800" dirty="0">
                <a:solidFill>
                  <a:schemeClr val="accent6"/>
                </a:solidFill>
              </a:rPr>
              <a:t> </a:t>
            </a:r>
            <a:r>
              <a:rPr lang="en-US" sz="3800" dirty="0"/>
              <a:t>(now </a:t>
            </a:r>
            <a:r>
              <a:rPr lang="en-US" sz="3800" b="1" dirty="0"/>
              <a:t>passed</a:t>
            </a:r>
            <a:r>
              <a:rPr lang="en-US" sz="3800" dirty="0"/>
              <a:t>) at the request of the Ministry of Water and Environment (MWE) and National Environmental Management Authority (NEMA). </a:t>
            </a:r>
          </a:p>
          <a:p>
            <a:pPr marL="0" indent="0">
              <a:lnSpc>
                <a:spcPct val="120000"/>
              </a:lnSpc>
              <a:spcAft>
                <a:spcPts val="1200"/>
              </a:spcAft>
              <a:buNone/>
            </a:pPr>
            <a:r>
              <a:rPr lang="en-US" sz="3800" b="1" dirty="0">
                <a:solidFill>
                  <a:schemeClr val="accent6"/>
                </a:solidFill>
              </a:rPr>
              <a:t>Principal policy recommendations</a:t>
            </a:r>
            <a:r>
              <a:rPr lang="en-US" sz="3800" dirty="0">
                <a:solidFill>
                  <a:schemeClr val="accent6"/>
                </a:solidFill>
              </a:rPr>
              <a:t> (including for draft EIA Regs) </a:t>
            </a:r>
            <a:r>
              <a:rPr lang="en-US" sz="3800" dirty="0"/>
              <a:t>presented to office of the Prime minister.  Follow up coming with the Multi sectoral committee:</a:t>
            </a:r>
          </a:p>
          <a:p>
            <a:pPr lvl="0"/>
            <a:r>
              <a:rPr lang="en-US" sz="3400" b="1" dirty="0">
                <a:solidFill>
                  <a:schemeClr val="accent6"/>
                </a:solidFill>
              </a:rPr>
              <a:t>Strengthen NNL/NG principles</a:t>
            </a:r>
            <a:r>
              <a:rPr lang="en-US" sz="3400" b="1" dirty="0"/>
              <a:t>:</a:t>
            </a:r>
            <a:r>
              <a:rPr lang="en-US" sz="3400" dirty="0"/>
              <a:t> need </a:t>
            </a:r>
            <a:r>
              <a:rPr lang="en-US" sz="3400" b="1" i="1" u="sng" dirty="0"/>
              <a:t>mandatory legal requirement </a:t>
            </a:r>
            <a:r>
              <a:rPr lang="en-US" sz="3400" dirty="0"/>
              <a:t>for developers to apply the mitigation hierarchy and ensure NNL/NG.  The National Environment Bill 2016 (passed) and  Draft National Environment (Environment  Assessment) Regulations have provisions to  this  effect.  Including the requirement in </a:t>
            </a:r>
            <a:r>
              <a:rPr lang="en-US" sz="3400" b="1" i="1" u="sng" dirty="0"/>
              <a:t>sectoral  laws</a:t>
            </a:r>
            <a:r>
              <a:rPr lang="en-US" sz="3400" b="1" i="1" dirty="0"/>
              <a:t> </a:t>
            </a:r>
            <a:r>
              <a:rPr lang="en-US" sz="3400" dirty="0"/>
              <a:t>would help enforce NNL/NG.</a:t>
            </a:r>
          </a:p>
          <a:p>
            <a:pPr lvl="0"/>
            <a:r>
              <a:rPr lang="en-US" sz="3400" b="1" dirty="0">
                <a:solidFill>
                  <a:schemeClr val="accent6"/>
                </a:solidFill>
              </a:rPr>
              <a:t>Improve the ESIA Process</a:t>
            </a:r>
            <a:r>
              <a:rPr lang="en-US" sz="3400" b="1" dirty="0"/>
              <a:t>:</a:t>
            </a:r>
            <a:r>
              <a:rPr lang="en-US" sz="3400" dirty="0"/>
              <a:t> Laws &amp; regs on EIA and SEA should explicitly provide for biodiversity </a:t>
            </a:r>
            <a:r>
              <a:rPr lang="en-US" sz="3400" b="1" i="1" u="sng" dirty="0"/>
              <a:t>assessments</a:t>
            </a:r>
            <a:r>
              <a:rPr lang="en-US" sz="3400" dirty="0"/>
              <a:t>, the scientific </a:t>
            </a:r>
            <a:r>
              <a:rPr lang="en-US" sz="3400" b="1" i="1" u="sng" dirty="0"/>
              <a:t>methods</a:t>
            </a:r>
            <a:r>
              <a:rPr lang="en-US" sz="3400" dirty="0"/>
              <a:t> for conducting them and the </a:t>
            </a:r>
            <a:r>
              <a:rPr lang="en-US" sz="3400" b="1" i="1" u="sng" dirty="0"/>
              <a:t>timeframe</a:t>
            </a:r>
            <a:r>
              <a:rPr lang="en-US" sz="3400" dirty="0"/>
              <a:t> to enable effective biodiversity assessment. </a:t>
            </a:r>
          </a:p>
          <a:p>
            <a:r>
              <a:rPr lang="en-US" sz="3400" dirty="0"/>
              <a:t>The MH/NNL legal provisions should be supported by </a:t>
            </a:r>
            <a:r>
              <a:rPr lang="en-US" sz="3400" b="1" dirty="0">
                <a:solidFill>
                  <a:schemeClr val="accent6"/>
                </a:solidFill>
              </a:rPr>
              <a:t>comprehensive guidelines</a:t>
            </a:r>
            <a:r>
              <a:rPr lang="en-US" sz="3400" dirty="0">
                <a:solidFill>
                  <a:schemeClr val="accent6"/>
                </a:solidFill>
              </a:rPr>
              <a:t> </a:t>
            </a:r>
            <a:r>
              <a:rPr lang="en-US" sz="3400" dirty="0"/>
              <a:t>explaining concepts and giving a </a:t>
            </a:r>
            <a:r>
              <a:rPr lang="en-US" sz="3400" b="1" i="1" u="sng" dirty="0"/>
              <a:t>step-by-step approach to the implementation</a:t>
            </a:r>
            <a:r>
              <a:rPr lang="en-US" sz="3400" dirty="0"/>
              <a:t>. Based on the broad guidelines, each sector should develop sector-specific EIA guidelines. </a:t>
            </a:r>
            <a:r>
              <a:rPr lang="en-US" sz="3400" b="1" i="1" u="sng" dirty="0"/>
              <a:t>Guidelines for Strategic Environmental Assessment </a:t>
            </a:r>
            <a:r>
              <a:rPr lang="en-US" sz="3400" dirty="0"/>
              <a:t>needed as a framework for the various sectors.</a:t>
            </a:r>
          </a:p>
          <a:p>
            <a:r>
              <a:rPr lang="en-US" sz="3400" b="1" dirty="0">
                <a:solidFill>
                  <a:schemeClr val="accent6"/>
                </a:solidFill>
              </a:rPr>
              <a:t>Consideration of biodiversity and potential impacts at the landscape scale</a:t>
            </a:r>
            <a:r>
              <a:rPr lang="en-US" sz="3400" dirty="0"/>
              <a:t>. (</a:t>
            </a:r>
            <a:r>
              <a:rPr lang="en-US" sz="3400" dirty="0" err="1"/>
              <a:t>i</a:t>
            </a:r>
            <a:r>
              <a:rPr lang="en-US" sz="3400" dirty="0"/>
              <a:t>) </a:t>
            </a:r>
            <a:r>
              <a:rPr lang="en-US" sz="3400" b="1" i="1" u="sng" dirty="0"/>
              <a:t>strategic land use planning</a:t>
            </a:r>
            <a:r>
              <a:rPr lang="en-US" sz="3400" dirty="0"/>
              <a:t> should be considered in landscapes, (</a:t>
            </a:r>
            <a:r>
              <a:rPr lang="en-US" sz="3400" dirty="0" err="1"/>
              <a:t>esp</a:t>
            </a:r>
            <a:r>
              <a:rPr lang="en-US" sz="3400" dirty="0"/>
              <a:t> where multiple infrastructure and industry projects so indirect and cumulative impacts); and (ii) industry should consider impacts across its entire </a:t>
            </a:r>
            <a:r>
              <a:rPr lang="en-US" sz="3400" b="1" i="1" u="sng" dirty="0"/>
              <a:t>Area of Influence</a:t>
            </a:r>
            <a:r>
              <a:rPr lang="en-US" sz="3400" dirty="0"/>
              <a:t>.</a:t>
            </a:r>
            <a:r>
              <a:rPr lang="en-US" sz="3400" b="1" dirty="0"/>
              <a:t> </a:t>
            </a:r>
            <a:endParaRPr lang="en-US" sz="3400" dirty="0"/>
          </a:p>
          <a:p>
            <a:pPr lvl="0"/>
            <a:r>
              <a:rPr lang="en-US" sz="3400" b="1" dirty="0">
                <a:solidFill>
                  <a:schemeClr val="accent6"/>
                </a:solidFill>
              </a:rPr>
              <a:t>Identification of priority biodiversity</a:t>
            </a:r>
            <a:r>
              <a:rPr lang="en-US" sz="3400" dirty="0">
                <a:solidFill>
                  <a:schemeClr val="accent6"/>
                </a:solidFill>
              </a:rPr>
              <a:t> </a:t>
            </a:r>
            <a:r>
              <a:rPr lang="en-US" sz="3400" dirty="0"/>
              <a:t>across the appropriate spatial scale, notably a project Area of Influence (</a:t>
            </a:r>
            <a:r>
              <a:rPr lang="en-US" sz="3400" dirty="0" err="1"/>
              <a:t>esp</a:t>
            </a:r>
            <a:r>
              <a:rPr lang="en-US" sz="3400" dirty="0"/>
              <a:t> to tackle indirect and cumulative impacts). Identified national biodiversity priorities can be used to aid land use planning.</a:t>
            </a:r>
          </a:p>
        </p:txBody>
      </p:sp>
      <p:sp>
        <p:nvSpPr>
          <p:cNvPr id="8" name="Título 1">
            <a:extLst>
              <a:ext uri="{FF2B5EF4-FFF2-40B4-BE49-F238E27FC236}">
                <a16:creationId xmlns:a16="http://schemas.microsoft.com/office/drawing/2014/main" id="{0E1F8F18-F43D-4F81-BFF7-BFAB80FF24DC}"/>
              </a:ext>
            </a:extLst>
          </p:cNvPr>
          <p:cNvSpPr>
            <a:spLocks noGrp="1"/>
          </p:cNvSpPr>
          <p:nvPr>
            <p:ph type="title"/>
          </p:nvPr>
        </p:nvSpPr>
        <p:spPr>
          <a:xfrm>
            <a:off x="2619375" y="63378"/>
            <a:ext cx="6431718" cy="621042"/>
          </a:xfrm>
        </p:spPr>
        <p:txBody>
          <a:bodyPr/>
          <a:lstStyle/>
          <a:p>
            <a:r>
              <a:rPr lang="pt-PT" sz="3000" b="1" dirty="0">
                <a:solidFill>
                  <a:schemeClr val="bg1"/>
                </a:solidFill>
              </a:rPr>
              <a:t>BNG/NNL policy in Uganda - 2019</a:t>
            </a:r>
          </a:p>
        </p:txBody>
      </p:sp>
    </p:spTree>
    <p:extLst>
      <p:ext uri="{BB962C8B-B14F-4D97-AF65-F5344CB8AC3E}">
        <p14:creationId xmlns:p14="http://schemas.microsoft.com/office/powerpoint/2010/main" val="1971783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775591" y="1290848"/>
            <a:ext cx="8601662" cy="4609837"/>
          </a:xfrm>
        </p:spPr>
        <p:txBody>
          <a:bodyPr>
            <a:normAutofit fontScale="92500"/>
          </a:bodyPr>
          <a:lstStyle/>
          <a:p>
            <a:pPr>
              <a:spcBef>
                <a:spcPts val="1800"/>
              </a:spcBef>
            </a:pPr>
            <a:r>
              <a:rPr lang="en-US" b="1" dirty="0">
                <a:solidFill>
                  <a:schemeClr val="accent6"/>
                </a:solidFill>
              </a:rPr>
              <a:t>Proposal for amending the MECIE Law</a:t>
            </a:r>
            <a:r>
              <a:rPr lang="en-US" dirty="0">
                <a:solidFill>
                  <a:schemeClr val="accent6"/>
                </a:solidFill>
              </a:rPr>
              <a:t> </a:t>
            </a:r>
            <a:r>
              <a:rPr lang="en-US" dirty="0"/>
              <a:t>presented by COMBO team to Min. of Forests and Environment, March 2019. </a:t>
            </a:r>
          </a:p>
          <a:p>
            <a:pPr>
              <a:spcBef>
                <a:spcPts val="1800"/>
              </a:spcBef>
            </a:pPr>
            <a:r>
              <a:rPr lang="en-US" b="1" i="1" u="sng" dirty="0">
                <a:solidFill>
                  <a:schemeClr val="accent6"/>
                </a:solidFill>
              </a:rPr>
              <a:t>Report of expert </a:t>
            </a:r>
            <a:r>
              <a:rPr lang="en-US" dirty="0"/>
              <a:t>nominated by ONE to </a:t>
            </a:r>
            <a:r>
              <a:rPr lang="en-US" dirty="0" err="1"/>
              <a:t>analyse</a:t>
            </a:r>
            <a:r>
              <a:rPr lang="en-US" dirty="0"/>
              <a:t> the MECIE law </a:t>
            </a:r>
            <a:r>
              <a:rPr lang="en-US" b="1" dirty="0">
                <a:solidFill>
                  <a:srgbClr val="FF0000"/>
                </a:solidFill>
              </a:rPr>
              <a:t>anticipated in 2019</a:t>
            </a:r>
            <a:r>
              <a:rPr lang="en-US" dirty="0"/>
              <a:t>.</a:t>
            </a:r>
          </a:p>
          <a:p>
            <a:pPr>
              <a:spcBef>
                <a:spcPts val="1800"/>
              </a:spcBef>
            </a:pPr>
            <a:r>
              <a:rPr lang="en-US" dirty="0"/>
              <a:t>COMBO team plans to help draft the accompanying </a:t>
            </a:r>
            <a:r>
              <a:rPr lang="en-US" b="1" i="1" u="sng" dirty="0">
                <a:solidFill>
                  <a:schemeClr val="accent6"/>
                </a:solidFill>
              </a:rPr>
              <a:t>guidelines </a:t>
            </a:r>
            <a:r>
              <a:rPr lang="en-US" dirty="0"/>
              <a:t>and </a:t>
            </a:r>
            <a:r>
              <a:rPr lang="en-US" b="1" i="1" u="sng" dirty="0">
                <a:solidFill>
                  <a:schemeClr val="accent6"/>
                </a:solidFill>
              </a:rPr>
              <a:t>EIA Regulation</a:t>
            </a:r>
            <a:r>
              <a:rPr lang="en-US" dirty="0"/>
              <a:t>.</a:t>
            </a:r>
          </a:p>
          <a:p>
            <a:pPr>
              <a:spcBef>
                <a:spcPts val="1800"/>
              </a:spcBef>
            </a:pPr>
            <a:r>
              <a:rPr lang="en-US" dirty="0"/>
              <a:t>New Minister’s goals include  restoration of 60k ha of “forest”, which may entail more support for regulated NNL. </a:t>
            </a:r>
          </a:p>
          <a:p>
            <a:pPr>
              <a:spcBef>
                <a:spcPts val="1800"/>
              </a:spcBef>
            </a:pPr>
            <a:r>
              <a:rPr lang="en-US" dirty="0"/>
              <a:t>COMBO team is helping </a:t>
            </a:r>
            <a:r>
              <a:rPr lang="en-US" b="1" i="1" u="sng" dirty="0">
                <a:solidFill>
                  <a:schemeClr val="accent6"/>
                </a:solidFill>
              </a:rPr>
              <a:t>coordinate</a:t>
            </a:r>
            <a:r>
              <a:rPr lang="en-US" dirty="0">
                <a:solidFill>
                  <a:srgbClr val="0070C0"/>
                </a:solidFill>
              </a:rPr>
              <a:t> </a:t>
            </a:r>
            <a:r>
              <a:rPr lang="en-US" dirty="0"/>
              <a:t>work on the MECIE amendment by several projects affected by it.</a:t>
            </a:r>
          </a:p>
          <a:p>
            <a:endParaRPr lang="en-US" dirty="0"/>
          </a:p>
        </p:txBody>
      </p:sp>
      <p:sp>
        <p:nvSpPr>
          <p:cNvPr id="8" name="Título 1">
            <a:extLst>
              <a:ext uri="{FF2B5EF4-FFF2-40B4-BE49-F238E27FC236}">
                <a16:creationId xmlns:a16="http://schemas.microsoft.com/office/drawing/2014/main" id="{81C347EE-69C7-4619-9308-AA17BB001FB2}"/>
              </a:ext>
            </a:extLst>
          </p:cNvPr>
          <p:cNvSpPr txBox="1">
            <a:spLocks/>
          </p:cNvSpPr>
          <p:nvPr/>
        </p:nvSpPr>
        <p:spPr>
          <a:xfrm>
            <a:off x="2619375" y="63378"/>
            <a:ext cx="6431718" cy="6210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PT" sz="3000" b="1" dirty="0">
                <a:solidFill>
                  <a:schemeClr val="bg1"/>
                </a:solidFill>
              </a:rPr>
              <a:t>BNG/NNL policy in Madagascar - 2019</a:t>
            </a:r>
          </a:p>
        </p:txBody>
      </p:sp>
    </p:spTree>
    <p:extLst>
      <p:ext uri="{BB962C8B-B14F-4D97-AF65-F5344CB8AC3E}">
        <p14:creationId xmlns:p14="http://schemas.microsoft.com/office/powerpoint/2010/main" val="7280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732233" y="1316108"/>
            <a:ext cx="5961579" cy="4564343"/>
          </a:xfrm>
        </p:spPr>
        <p:txBody>
          <a:bodyPr>
            <a:normAutofit/>
          </a:bodyPr>
          <a:lstStyle/>
          <a:p>
            <a:pPr>
              <a:spcAft>
                <a:spcPts val="1800"/>
              </a:spcAft>
            </a:pPr>
            <a:r>
              <a:rPr lang="fr-CA" sz="2400" b="1" dirty="0" err="1">
                <a:solidFill>
                  <a:schemeClr val="accent6"/>
                </a:solidFill>
              </a:rPr>
              <a:t>Guinea’s</a:t>
            </a:r>
            <a:r>
              <a:rPr lang="fr-CA" sz="2400" b="1" dirty="0">
                <a:solidFill>
                  <a:schemeClr val="accent6"/>
                </a:solidFill>
              </a:rPr>
              <a:t> </a:t>
            </a:r>
            <a:r>
              <a:rPr lang="fr-CA" sz="2400" b="1" dirty="0" err="1">
                <a:solidFill>
                  <a:schemeClr val="accent6"/>
                </a:solidFill>
              </a:rPr>
              <a:t>Environment</a:t>
            </a:r>
            <a:r>
              <a:rPr lang="fr-CA" sz="2400" b="1" dirty="0">
                <a:solidFill>
                  <a:schemeClr val="accent6"/>
                </a:solidFill>
              </a:rPr>
              <a:t> Code, </a:t>
            </a:r>
            <a:r>
              <a:rPr lang="fr-CA" sz="2400" b="1" dirty="0" err="1">
                <a:solidFill>
                  <a:schemeClr val="accent6"/>
                </a:solidFill>
              </a:rPr>
              <a:t>October</a:t>
            </a:r>
            <a:r>
              <a:rPr lang="fr-CA" sz="2400" b="1" dirty="0">
                <a:solidFill>
                  <a:schemeClr val="accent6"/>
                </a:solidFill>
              </a:rPr>
              <a:t> 2018 – </a:t>
            </a:r>
            <a:r>
              <a:rPr lang="fr-CA" sz="2400" b="1" dirty="0" err="1">
                <a:solidFill>
                  <a:schemeClr val="accent6"/>
                </a:solidFill>
              </a:rPr>
              <a:t>now</a:t>
            </a:r>
            <a:r>
              <a:rPr lang="fr-CA" sz="2400" b="1" dirty="0">
                <a:solidFill>
                  <a:schemeClr val="accent6"/>
                </a:solidFill>
              </a:rPr>
              <a:t> </a:t>
            </a:r>
            <a:r>
              <a:rPr lang="fr-CA" sz="2400" b="1" dirty="0" err="1">
                <a:solidFill>
                  <a:schemeClr val="accent6"/>
                </a:solidFill>
              </a:rPr>
              <a:t>refers</a:t>
            </a:r>
            <a:r>
              <a:rPr lang="fr-CA" sz="2400" b="1" dirty="0">
                <a:solidFill>
                  <a:schemeClr val="accent6"/>
                </a:solidFill>
              </a:rPr>
              <a:t> to the mitigation </a:t>
            </a:r>
            <a:r>
              <a:rPr lang="fr-CA" sz="2400" b="1" dirty="0" err="1">
                <a:solidFill>
                  <a:schemeClr val="accent6"/>
                </a:solidFill>
              </a:rPr>
              <a:t>hierarchy</a:t>
            </a:r>
            <a:r>
              <a:rPr lang="fr-CA" sz="2400" b="1" dirty="0">
                <a:solidFill>
                  <a:schemeClr val="accent6"/>
                </a:solidFill>
              </a:rPr>
              <a:t> </a:t>
            </a:r>
            <a:r>
              <a:rPr lang="fr-CA" sz="2400" b="1" dirty="0" err="1">
                <a:solidFill>
                  <a:schemeClr val="accent6"/>
                </a:solidFill>
              </a:rPr>
              <a:t>including</a:t>
            </a:r>
            <a:r>
              <a:rPr lang="fr-CA" sz="2400" b="1" dirty="0">
                <a:solidFill>
                  <a:schemeClr val="accent6"/>
                </a:solidFill>
              </a:rPr>
              <a:t> </a:t>
            </a:r>
            <a:r>
              <a:rPr lang="fr-CA" sz="2400" b="1" dirty="0" err="1">
                <a:solidFill>
                  <a:schemeClr val="accent6"/>
                </a:solidFill>
              </a:rPr>
              <a:t>biodiversity</a:t>
            </a:r>
            <a:r>
              <a:rPr lang="fr-CA" sz="2400" b="1" dirty="0">
                <a:solidFill>
                  <a:schemeClr val="accent6"/>
                </a:solidFill>
              </a:rPr>
              <a:t> offsets</a:t>
            </a:r>
          </a:p>
          <a:p>
            <a:pPr>
              <a:spcAft>
                <a:spcPts val="1800"/>
              </a:spcAft>
            </a:pPr>
            <a:r>
              <a:rPr lang="fr-CA" sz="2400" b="1" i="1" u="sng" dirty="0" err="1">
                <a:solidFill>
                  <a:schemeClr val="accent6"/>
                </a:solidFill>
              </a:rPr>
              <a:t>Sectoral</a:t>
            </a:r>
            <a:r>
              <a:rPr lang="fr-CA" sz="2400" b="1" i="1" u="sng" dirty="0">
                <a:solidFill>
                  <a:schemeClr val="accent6"/>
                </a:solidFill>
              </a:rPr>
              <a:t> guidance </a:t>
            </a:r>
            <a:r>
              <a:rPr lang="fr-CA" sz="2400" dirty="0"/>
              <a:t>(esp </a:t>
            </a:r>
            <a:r>
              <a:rPr lang="fr-CA" sz="2400" dirty="0" err="1"/>
              <a:t>mining</a:t>
            </a:r>
            <a:r>
              <a:rPr lang="fr-CA" sz="2400" dirty="0"/>
              <a:t> </a:t>
            </a:r>
            <a:r>
              <a:rPr lang="fr-CA" sz="2400" dirty="0" err="1"/>
              <a:t>sector</a:t>
            </a:r>
            <a:r>
              <a:rPr lang="fr-CA" sz="2400" dirty="0"/>
              <a:t>) </a:t>
            </a:r>
            <a:r>
              <a:rPr lang="fr-CA" sz="2400" dirty="0" err="1"/>
              <a:t>under</a:t>
            </a:r>
            <a:r>
              <a:rPr lang="fr-CA" sz="2400" dirty="0"/>
              <a:t> </a:t>
            </a:r>
            <a:r>
              <a:rPr lang="fr-CA" sz="2400" dirty="0" err="1"/>
              <a:t>development</a:t>
            </a:r>
            <a:r>
              <a:rPr lang="fr-CA" sz="2400" dirty="0"/>
              <a:t>. </a:t>
            </a:r>
            <a:r>
              <a:rPr lang="fr-CA" sz="2400" dirty="0" err="1"/>
              <a:t>E.g</a:t>
            </a:r>
            <a:r>
              <a:rPr lang="fr-CA" sz="2400" dirty="0"/>
              <a:t>. </a:t>
            </a:r>
            <a:r>
              <a:rPr lang="en-US" sz="2400" dirty="0"/>
              <a:t>Draft Action Plan for the implementation of the National Sectorial </a:t>
            </a:r>
            <a:r>
              <a:rPr lang="en-US" sz="2400" b="1" i="1" u="sng" dirty="0">
                <a:solidFill>
                  <a:schemeClr val="accent6"/>
                </a:solidFill>
              </a:rPr>
              <a:t>Communication</a:t>
            </a:r>
            <a:r>
              <a:rPr lang="en-US" sz="2400" dirty="0">
                <a:solidFill>
                  <a:srgbClr val="0070C0"/>
                </a:solidFill>
              </a:rPr>
              <a:t> </a:t>
            </a:r>
            <a:r>
              <a:rPr lang="en-US" sz="2400" dirty="0"/>
              <a:t>on Corporate Social Responsibility in the </a:t>
            </a:r>
            <a:r>
              <a:rPr lang="en-US" sz="2400" b="1" i="1" u="sng" dirty="0">
                <a:solidFill>
                  <a:schemeClr val="accent6"/>
                </a:solidFill>
              </a:rPr>
              <a:t>mining sector </a:t>
            </a:r>
            <a:r>
              <a:rPr lang="en-US" sz="2400" dirty="0"/>
              <a:t>proposes NNL / NG objective.</a:t>
            </a:r>
          </a:p>
          <a:p>
            <a:pPr>
              <a:spcAft>
                <a:spcPts val="1800"/>
              </a:spcAft>
            </a:pPr>
            <a:r>
              <a:rPr lang="en-US" sz="2400" b="1" i="1" u="sng" dirty="0">
                <a:solidFill>
                  <a:schemeClr val="accent6"/>
                </a:solidFill>
              </a:rPr>
              <a:t>Draft national strategy</a:t>
            </a:r>
            <a:r>
              <a:rPr lang="en-US" sz="2400" dirty="0">
                <a:solidFill>
                  <a:schemeClr val="accent6"/>
                </a:solidFill>
              </a:rPr>
              <a:t> </a:t>
            </a:r>
            <a:r>
              <a:rPr lang="en-US" sz="2400" dirty="0"/>
              <a:t>outline by COMBO nearly ready</a:t>
            </a:r>
          </a:p>
        </p:txBody>
      </p:sp>
      <p:sp>
        <p:nvSpPr>
          <p:cNvPr id="8" name="Título 1">
            <a:extLst>
              <a:ext uri="{FF2B5EF4-FFF2-40B4-BE49-F238E27FC236}">
                <a16:creationId xmlns:a16="http://schemas.microsoft.com/office/drawing/2014/main" id="{ACA346FC-DEE8-43BA-A05D-A8B76B6B9E8A}"/>
              </a:ext>
            </a:extLst>
          </p:cNvPr>
          <p:cNvSpPr txBox="1">
            <a:spLocks/>
          </p:cNvSpPr>
          <p:nvPr/>
        </p:nvSpPr>
        <p:spPr>
          <a:xfrm>
            <a:off x="2619375" y="63378"/>
            <a:ext cx="6431718" cy="6210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PT" sz="3000" b="1" dirty="0">
                <a:solidFill>
                  <a:schemeClr val="bg1"/>
                </a:solidFill>
              </a:rPr>
              <a:t>BNG/NNL policy in Guinea - 2019</a:t>
            </a:r>
          </a:p>
        </p:txBody>
      </p:sp>
      <p:pic>
        <p:nvPicPr>
          <p:cNvPr id="4" name="Picture 2">
            <a:extLst>
              <a:ext uri="{FF2B5EF4-FFF2-40B4-BE49-F238E27FC236}">
                <a16:creationId xmlns:a16="http://schemas.microsoft.com/office/drawing/2014/main" id="{435D91C1-82A6-4373-8590-F13EFB3BAC7F}"/>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 b="34388"/>
          <a:stretch/>
        </p:blipFill>
        <p:spPr bwMode="auto">
          <a:xfrm>
            <a:off x="6896258" y="2312969"/>
            <a:ext cx="5198191" cy="2754121"/>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194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800099" y="95250"/>
            <a:ext cx="9420225" cy="480131"/>
          </a:xfrm>
          <a:prstGeom prst="rect">
            <a:avLst/>
          </a:prstGeom>
          <a:noFill/>
          <a:ln w="9525">
            <a:noFill/>
            <a:miter lim="800000"/>
            <a:headEnd/>
            <a:tailEnd/>
          </a:ln>
        </p:spPr>
        <p:txBody>
          <a:bodyPr wrap="square">
            <a:spAutoFit/>
          </a:bodyPr>
          <a:lstStyle>
            <a:defPPr>
              <a:defRPr lang="en-US"/>
            </a:defPPr>
            <a:lvl1pPr marR="0" lvl="0" indent="0" algn="ctr" fontAlgn="auto">
              <a:lnSpc>
                <a:spcPct val="90000"/>
              </a:lnSpc>
              <a:spcBef>
                <a:spcPts val="0"/>
              </a:spcBef>
              <a:spcAft>
                <a:spcPts val="0"/>
              </a:spcAft>
              <a:buClrTx/>
              <a:buSzTx/>
              <a:buFontTx/>
              <a:buNone/>
              <a:tabLst/>
              <a:defRPr kumimoji="0" sz="2800" i="0" u="none" strike="noStrike" kern="0" cap="none" spc="0" normalizeH="0" baseline="0">
                <a:ln>
                  <a:noFill/>
                </a:ln>
                <a:solidFill>
                  <a:prstClr val="white"/>
                </a:solidFill>
                <a:effectLst/>
                <a:uLnTx/>
                <a:uFillTx/>
                <a:latin typeface="Arial" panose="020B0604020202020204" pitchFamily="34" charset="0"/>
                <a:cs typeface="Arial" panose="020B0604020202020204" pitchFamily="34" charset="0"/>
              </a:defRPr>
            </a:lvl1pPr>
          </a:lstStyle>
          <a:p>
            <a:r>
              <a:rPr lang="en-US" dirty="0"/>
              <a:t>Planning a national system: What’s needed</a:t>
            </a:r>
          </a:p>
        </p:txBody>
      </p:sp>
      <p:sp>
        <p:nvSpPr>
          <p:cNvPr id="2" name="Slide Number Placeholder 1"/>
          <p:cNvSpPr>
            <a:spLocks noGrp="1"/>
          </p:cNvSpPr>
          <p:nvPr>
            <p:ph type="sldNum" sz="quarter" idx="12"/>
          </p:nvPr>
        </p:nvSpPr>
        <p:spPr/>
        <p:txBody>
          <a:bodyPr/>
          <a:lstStyle/>
          <a:p>
            <a:pPr algn="r"/>
            <a:fld id="{47AE87FF-3012-4A0A-BEF1-7570441C9250}" type="slidenum">
              <a:rPr lang="fr-FR" smtClean="0">
                <a:solidFill>
                  <a:prstClr val="black">
                    <a:tint val="75000"/>
                  </a:prstClr>
                </a:solidFill>
              </a:rPr>
              <a:pPr algn="r"/>
              <a:t>8</a:t>
            </a:fld>
            <a:endParaRPr lang="fr-FR" dirty="0">
              <a:solidFill>
                <a:prstClr val="black">
                  <a:tint val="75000"/>
                </a:prstClr>
              </a:solidFill>
            </a:endParaRPr>
          </a:p>
        </p:txBody>
      </p:sp>
      <p:pic>
        <p:nvPicPr>
          <p:cNvPr id="3" name="Picture 2"/>
          <p:cNvPicPr>
            <a:picLocks noChangeAspect="1"/>
          </p:cNvPicPr>
          <p:nvPr/>
        </p:nvPicPr>
        <p:blipFill>
          <a:blip r:embed="rId3"/>
          <a:stretch>
            <a:fillRect/>
          </a:stretch>
        </p:blipFill>
        <p:spPr>
          <a:xfrm>
            <a:off x="1629170" y="1087402"/>
            <a:ext cx="8448675" cy="2409825"/>
          </a:xfrm>
          <a:prstGeom prst="rect">
            <a:avLst/>
          </a:prstGeom>
        </p:spPr>
      </p:pic>
      <p:sp>
        <p:nvSpPr>
          <p:cNvPr id="8" name="Rectangle : coins arrondis 3">
            <a:extLst>
              <a:ext uri="{FF2B5EF4-FFF2-40B4-BE49-F238E27FC236}">
                <a16:creationId xmlns:a16="http://schemas.microsoft.com/office/drawing/2014/main" id="{6467894C-A47A-4CCE-B555-647324CCFEDB}"/>
              </a:ext>
            </a:extLst>
          </p:cNvPr>
          <p:cNvSpPr/>
          <p:nvPr/>
        </p:nvSpPr>
        <p:spPr>
          <a:xfrm>
            <a:off x="1294652" y="3703067"/>
            <a:ext cx="9809498" cy="185406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buClr>
                <a:srgbClr val="FF0000"/>
              </a:buClr>
              <a:buSzPts val="2400"/>
            </a:pPr>
            <a:endParaRPr lang="en-US" sz="2000" b="1" dirty="0">
              <a:solidFill>
                <a:schemeClr val="bg1"/>
              </a:solidFill>
              <a:cs typeface="Arial"/>
              <a:sym typeface="Arial"/>
            </a:endParaRPr>
          </a:p>
          <a:p>
            <a:pPr>
              <a:lnSpc>
                <a:spcPct val="120000"/>
              </a:lnSpc>
            </a:pPr>
            <a:r>
              <a:rPr lang="en-GB" sz="2000" dirty="0"/>
              <a:t>This document covers law, policy, scientific and technical guidelines and data, relationships with a variety of stakeholders, and coordination and capacity building in government.  </a:t>
            </a:r>
          </a:p>
          <a:p>
            <a:pPr>
              <a:lnSpc>
                <a:spcPct val="120000"/>
              </a:lnSpc>
            </a:pPr>
            <a:r>
              <a:rPr lang="en-GB" sz="2000" dirty="0"/>
              <a:t>It lists priority roles for governments, companies, banks, civil society and conservation groups and points readers to tools and examples for their own circumstances.</a:t>
            </a:r>
          </a:p>
          <a:p>
            <a:pPr algn="ctr">
              <a:lnSpc>
                <a:spcPct val="120000"/>
              </a:lnSpc>
            </a:pPr>
            <a:endParaRPr lang="en-US" sz="2000" dirty="0">
              <a:solidFill>
                <a:schemeClr val="bg1"/>
              </a:solidFill>
            </a:endParaRPr>
          </a:p>
        </p:txBody>
      </p:sp>
    </p:spTree>
    <p:extLst>
      <p:ext uri="{BB962C8B-B14F-4D97-AF65-F5344CB8AC3E}">
        <p14:creationId xmlns:p14="http://schemas.microsoft.com/office/powerpoint/2010/main" val="264272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ersonnalisé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onception personnalisé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3885</TotalTime>
  <Words>898</Words>
  <Application>Microsoft Office PowerPoint</Application>
  <PresentationFormat>Widescreen</PresentationFormat>
  <Paragraphs>55</Paragraphs>
  <Slides>8</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Garamond</vt:lpstr>
      <vt:lpstr>Symbol</vt:lpstr>
      <vt:lpstr>1_Conception personnalisée</vt:lpstr>
      <vt:lpstr>2_Conception personnalisée</vt:lpstr>
      <vt:lpstr>PowerPoint Presentation</vt:lpstr>
      <vt:lpstr>PowerPoint Presentation</vt:lpstr>
      <vt:lpstr>PowerPoint Presentation</vt:lpstr>
      <vt:lpstr>BNG/NNL policy in Mozambique - 2019</vt:lpstr>
      <vt:lpstr>BNG/NNL policy in Uganda - 2019</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COMBO Project – Annual Report 2016</dc:title>
  <dc:creator>Hugo Rainey</dc:creator>
  <cp:lastModifiedBy>Rainey, Hugo</cp:lastModifiedBy>
  <cp:revision>1270</cp:revision>
  <dcterms:created xsi:type="dcterms:W3CDTF">2017-02-28T16:55:13Z</dcterms:created>
  <dcterms:modified xsi:type="dcterms:W3CDTF">2020-02-17T17:40:45Z</dcterms:modified>
</cp:coreProperties>
</file>